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9" r:id="rId2"/>
    <p:sldId id="262" r:id="rId3"/>
    <p:sldId id="261" r:id="rId4"/>
    <p:sldId id="263" r:id="rId5"/>
    <p:sldId id="264" r:id="rId6"/>
    <p:sldId id="270" r:id="rId7"/>
    <p:sldId id="266" r:id="rId8"/>
    <p:sldId id="267" r:id="rId9"/>
    <p:sldId id="268" r:id="rId10"/>
    <p:sldId id="269" r:id="rId11"/>
    <p:sldId id="274" r:id="rId12"/>
    <p:sldId id="271" r:id="rId13"/>
    <p:sldId id="272" r:id="rId14"/>
    <p:sldId id="273" r:id="rId15"/>
    <p:sldId id="281" r:id="rId16"/>
    <p:sldId id="279" r:id="rId17"/>
    <p:sldId id="280" r:id="rId18"/>
    <p:sldId id="282" r:id="rId19"/>
    <p:sldId id="283" r:id="rId20"/>
    <p:sldId id="308" r:id="rId21"/>
    <p:sldId id="284" r:id="rId22"/>
    <p:sldId id="309"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275" r:id="rId47"/>
    <p:sldId id="278" r:id="rId48"/>
    <p:sldId id="276" r:id="rId49"/>
    <p:sldId id="277" r:id="rId50"/>
  </p:sldIdLst>
  <p:sldSz cx="9144000" cy="6858000" type="screen4x3"/>
  <p:notesSz cx="9296400" cy="7010400"/>
  <p:defaultTex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2883" autoAdjust="0"/>
  </p:normalViewPr>
  <p:slideViewPr>
    <p:cSldViewPr>
      <p:cViewPr varScale="1">
        <p:scale>
          <a:sx n="80" d="100"/>
          <a:sy n="80" d="100"/>
        </p:scale>
        <p:origin x="692"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029075" cy="350838"/>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defRPr>
            </a:lvl1pPr>
          </a:lstStyle>
          <a:p>
            <a:pPr>
              <a:defRPr/>
            </a:pPr>
            <a:endParaRPr lang="ko-KR" altLang="en-US"/>
          </a:p>
        </p:txBody>
      </p:sp>
      <p:sp>
        <p:nvSpPr>
          <p:cNvPr id="3" name="날짜 개체 틀 2"/>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defRPr>
            </a:lvl1pPr>
          </a:lstStyle>
          <a:p>
            <a:pPr>
              <a:defRPr/>
            </a:pPr>
            <a:fld id="{CF2F4C1A-2958-48B8-9AAE-BCEB13465AF8}" type="datetimeFigureOut">
              <a:rPr lang="ko-KR" altLang="en-US"/>
              <a:pPr>
                <a:defRPr/>
              </a:pPr>
              <a:t>2024-02-14</a:t>
            </a:fld>
            <a:endParaRPr lang="ko-KR" altLang="en-US" dirty="0"/>
          </a:p>
        </p:txBody>
      </p:sp>
      <p:sp>
        <p:nvSpPr>
          <p:cNvPr id="4" name="바닥글 개체 틀 3"/>
          <p:cNvSpPr>
            <a:spLocks noGrp="1"/>
          </p:cNvSpPr>
          <p:nvPr>
            <p:ph type="ftr" sz="quarter" idx="2"/>
          </p:nvPr>
        </p:nvSpPr>
        <p:spPr>
          <a:xfrm>
            <a:off x="0" y="6657975"/>
            <a:ext cx="4029075" cy="350838"/>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defRPr>
            </a:lvl1pPr>
          </a:lstStyle>
          <a:p>
            <a:pPr>
              <a:defRPr/>
            </a:pPr>
            <a:endParaRPr lang="ko-KR" altLang="en-US"/>
          </a:p>
        </p:txBody>
      </p:sp>
      <p:sp>
        <p:nvSpPr>
          <p:cNvPr id="5" name="슬라이드 번호 개체 틀 4"/>
          <p:cNvSpPr>
            <a:spLocks noGrp="1"/>
          </p:cNvSpPr>
          <p:nvPr>
            <p:ph type="sldNum" sz="quarter" idx="3"/>
          </p:nvPr>
        </p:nvSpPr>
        <p:spPr>
          <a:xfrm>
            <a:off x="5265738" y="6657975"/>
            <a:ext cx="4029075" cy="350838"/>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defRPr>
            </a:lvl1pPr>
          </a:lstStyle>
          <a:p>
            <a:pPr>
              <a:defRPr/>
            </a:pPr>
            <a:fld id="{8FF92B69-0CF0-4EF1-86CB-290EEFAF0127}" type="slidenum">
              <a:rPr lang="ko-KR" altLang="en-US"/>
              <a:pPr>
                <a:defRPr/>
              </a:pPr>
              <a:t>‹#›</a:t>
            </a:fld>
            <a:endParaRPr lang="ko-KR" altLang="en-US" dirty="0"/>
          </a:p>
        </p:txBody>
      </p:sp>
    </p:spTree>
    <p:extLst>
      <p:ext uri="{BB962C8B-B14F-4D97-AF65-F5344CB8AC3E}">
        <p14:creationId xmlns:p14="http://schemas.microsoft.com/office/powerpoint/2010/main" val="1434326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atin typeface="굴림" charset="-127"/>
                <a:ea typeface="굴림" charset="-127"/>
              </a:defRPr>
            </a:lvl1pPr>
          </a:lstStyle>
          <a:p>
            <a:pPr>
              <a:defRPr/>
            </a:pPr>
            <a:endParaRPr lang="ko-KR" altLang="en-US"/>
          </a:p>
        </p:txBody>
      </p:sp>
      <p:sp>
        <p:nvSpPr>
          <p:cNvPr id="3" name="날짜 개체 틀 2"/>
          <p:cNvSpPr>
            <a:spLocks noGrp="1"/>
          </p:cNvSpPr>
          <p:nvPr>
            <p:ph type="dt" idx="1"/>
          </p:nvPr>
        </p:nvSpPr>
        <p:spPr>
          <a:xfrm>
            <a:off x="5265738" y="0"/>
            <a:ext cx="4029075" cy="350838"/>
          </a:xfrm>
          <a:prstGeom prst="rect">
            <a:avLst/>
          </a:prstGeom>
        </p:spPr>
        <p:txBody>
          <a:bodyPr vert="horz" lIns="91440" tIns="45720" rIns="91440" bIns="45720" rtlCol="0"/>
          <a:lstStyle>
            <a:lvl1pPr algn="r">
              <a:defRPr sz="1200">
                <a:latin typeface="굴림" charset="-127"/>
                <a:ea typeface="굴림" charset="-127"/>
              </a:defRPr>
            </a:lvl1pPr>
          </a:lstStyle>
          <a:p>
            <a:pPr>
              <a:defRPr/>
            </a:pPr>
            <a:fld id="{7868F3B3-64B7-4059-96B1-5DE9885DA07A}" type="datetimeFigureOut">
              <a:rPr lang="ko-KR" altLang="en-US"/>
              <a:pPr>
                <a:defRPr/>
              </a:pPr>
              <a:t>2024-02-14</a:t>
            </a:fld>
            <a:endParaRPr lang="ko-KR" altLang="en-US" dirty="0"/>
          </a:p>
        </p:txBody>
      </p:sp>
      <p:sp>
        <p:nvSpPr>
          <p:cNvPr id="4" name="슬라이드 이미지 개체 틀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1440" tIns="45720" rIns="91440" bIns="45720" rtlCol="0" anchor="ctr"/>
          <a:lstStyle/>
          <a:p>
            <a:pPr lvl="0"/>
            <a:endParaRPr lang="ko-KR" altLang="en-US" noProof="0" dirty="0"/>
          </a:p>
        </p:txBody>
      </p:sp>
      <p:sp>
        <p:nvSpPr>
          <p:cNvPr id="5" name="슬라이드 노트 개체 틀 4"/>
          <p:cNvSpPr>
            <a:spLocks noGrp="1"/>
          </p:cNvSpPr>
          <p:nvPr>
            <p:ph type="body" sz="quarter" idx="3"/>
          </p:nvPr>
        </p:nvSpPr>
        <p:spPr>
          <a:xfrm>
            <a:off x="930275" y="3330575"/>
            <a:ext cx="7435850" cy="3154363"/>
          </a:xfrm>
          <a:prstGeom prst="rect">
            <a:avLst/>
          </a:prstGeom>
        </p:spPr>
        <p:txBody>
          <a:bodyPr vert="horz" lIns="91440" tIns="45720" rIns="91440" bIns="45720"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0" y="6657975"/>
            <a:ext cx="4029075" cy="350838"/>
          </a:xfrm>
          <a:prstGeom prst="rect">
            <a:avLst/>
          </a:prstGeom>
        </p:spPr>
        <p:txBody>
          <a:bodyPr vert="horz" lIns="91440" tIns="45720" rIns="91440" bIns="45720" rtlCol="0" anchor="b"/>
          <a:lstStyle>
            <a:lvl1pPr algn="l">
              <a:defRPr sz="1200">
                <a:latin typeface="굴림" charset="-127"/>
                <a:ea typeface="굴림" charset="-127"/>
              </a:defRPr>
            </a:lvl1pPr>
          </a:lstStyle>
          <a:p>
            <a:pPr>
              <a:defRPr/>
            </a:pPr>
            <a:endParaRPr lang="ko-KR" altLang="en-US"/>
          </a:p>
        </p:txBody>
      </p:sp>
      <p:sp>
        <p:nvSpPr>
          <p:cNvPr id="7" name="슬라이드 번호 개체 틀 6"/>
          <p:cNvSpPr>
            <a:spLocks noGrp="1"/>
          </p:cNvSpPr>
          <p:nvPr>
            <p:ph type="sldNum" sz="quarter" idx="5"/>
          </p:nvPr>
        </p:nvSpPr>
        <p:spPr>
          <a:xfrm>
            <a:off x="5265738" y="6657975"/>
            <a:ext cx="4029075" cy="350838"/>
          </a:xfrm>
          <a:prstGeom prst="rect">
            <a:avLst/>
          </a:prstGeom>
        </p:spPr>
        <p:txBody>
          <a:bodyPr vert="horz" lIns="91440" tIns="45720" rIns="91440" bIns="45720" rtlCol="0" anchor="b"/>
          <a:lstStyle>
            <a:lvl1pPr algn="r">
              <a:defRPr sz="1200">
                <a:latin typeface="굴림" charset="-127"/>
                <a:ea typeface="굴림" charset="-127"/>
              </a:defRPr>
            </a:lvl1pPr>
          </a:lstStyle>
          <a:p>
            <a:pPr>
              <a:defRPr/>
            </a:pPr>
            <a:fld id="{BFC9EFBA-4C98-4C74-9F4F-A0C6BA3D28BD}" type="slidenum">
              <a:rPr lang="ko-KR" altLang="en-US"/>
              <a:pPr>
                <a:defRPr/>
              </a:pPr>
              <a:t>‹#›</a:t>
            </a:fld>
            <a:endParaRPr lang="ko-KR" altLang="en-US" dirty="0"/>
          </a:p>
        </p:txBody>
      </p:sp>
    </p:spTree>
    <p:extLst>
      <p:ext uri="{BB962C8B-B14F-4D97-AF65-F5344CB8AC3E}">
        <p14:creationId xmlns:p14="http://schemas.microsoft.com/office/powerpoint/2010/main" val="3528497001"/>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7171" name="슬라이드 노트 개체 틀 2"/>
          <p:cNvSpPr>
            <a:spLocks noGrp="1"/>
          </p:cNvSpPr>
          <p:nvPr>
            <p:ph type="body" idx="1"/>
          </p:nvPr>
        </p:nvSpPr>
        <p:spPr bwMode="auto">
          <a:noFill/>
        </p:spPr>
        <p:txBody>
          <a:bodyPr wrap="square" numCol="1" anchor="t" anchorCtr="0" compatLnSpc="1">
            <a:prstTxWarp prst="textNoShape">
              <a:avLst/>
            </a:prstTxWarp>
          </a:bodyPr>
          <a:lstStyle/>
          <a:p>
            <a:endParaRPr lang="en-US" altLang="ko-KR"/>
          </a:p>
        </p:txBody>
      </p:sp>
      <p:sp>
        <p:nvSpPr>
          <p:cNvPr id="7172" name="슬라이드 번호 개체 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7AEDAE1-27B6-4444-A1BF-FA90A82A8208}" type="slidenum">
              <a:rPr lang="ko-KR" altLang="en-US" smtClean="0">
                <a:latin typeface="굴림" pitchFamily="50" charset="-127"/>
                <a:ea typeface="굴림" pitchFamily="50" charset="-127"/>
              </a:rPr>
              <a:pPr/>
              <a:t>1</a:t>
            </a:fld>
            <a:endParaRPr lang="ko-KR" altLang="en-US">
              <a:latin typeface="굴림" pitchFamily="50" charset="-127"/>
              <a:ea typeface="굴림" pitchFamily="50" charset="-127"/>
            </a:endParaRPr>
          </a:p>
        </p:txBody>
      </p:sp>
    </p:spTree>
    <p:extLst>
      <p:ext uri="{BB962C8B-B14F-4D97-AF65-F5344CB8AC3E}">
        <p14:creationId xmlns:p14="http://schemas.microsoft.com/office/powerpoint/2010/main" val="1047266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a:solidFill>
                  <a:srgbClr val="0D0D0D"/>
                </a:solidFill>
                <a:effectLst/>
                <a:latin typeface="Söhne"/>
              </a:rPr>
              <a:t>구글의 오픈 이미지 데이터셋은 </a:t>
            </a:r>
            <a:r>
              <a:rPr lang="en-US" altLang="ko-KR" b="0" i="0">
                <a:solidFill>
                  <a:srgbClr val="0D0D0D"/>
                </a:solidFill>
                <a:effectLst/>
                <a:latin typeface="Söhne"/>
              </a:rPr>
              <a:t>920</a:t>
            </a:r>
            <a:r>
              <a:rPr lang="ko-KR" altLang="en-US" b="0" i="0">
                <a:solidFill>
                  <a:srgbClr val="0D0D0D"/>
                </a:solidFill>
                <a:effectLst/>
                <a:latin typeface="Söhne"/>
              </a:rPr>
              <a:t>만 개의 이미지로 구성되어 있으며</a:t>
            </a:r>
            <a:endParaRPr lang="en-US" altLang="ko-KR" b="0" i="0">
              <a:solidFill>
                <a:srgbClr val="0D0D0D"/>
              </a:solidFill>
              <a:effectLst/>
              <a:latin typeface="Söhne"/>
            </a:endParaRPr>
          </a:p>
          <a:p>
            <a:r>
              <a:rPr lang="en-US" altLang="ko-KR" b="0" i="0">
                <a:solidFill>
                  <a:srgbClr val="0D0D0D"/>
                </a:solidFill>
                <a:effectLst/>
                <a:latin typeface="Söhne"/>
              </a:rPr>
              <a:t>600</a:t>
            </a:r>
            <a:r>
              <a:rPr lang="ko-KR" altLang="en-US" b="0" i="0">
                <a:solidFill>
                  <a:srgbClr val="0D0D0D"/>
                </a:solidFill>
                <a:effectLst/>
                <a:latin typeface="Söhne"/>
              </a:rPr>
              <a:t>가지 범주에 대한 </a:t>
            </a:r>
            <a:r>
              <a:rPr lang="en-US" altLang="ko-KR" b="0" i="0">
                <a:solidFill>
                  <a:srgbClr val="0D0D0D"/>
                </a:solidFill>
                <a:effectLst/>
                <a:latin typeface="Söhne"/>
              </a:rPr>
              <a:t>1.9</a:t>
            </a:r>
            <a:r>
              <a:rPr lang="ko-KR" altLang="en-US" b="0" i="0">
                <a:solidFill>
                  <a:srgbClr val="0D0D0D"/>
                </a:solidFill>
                <a:effectLst/>
                <a:latin typeface="Söhne"/>
              </a:rPr>
              <a:t>백만 개의 이미지에서 </a:t>
            </a:r>
            <a:r>
              <a:rPr lang="en-US" altLang="ko-KR" b="0" i="0">
                <a:solidFill>
                  <a:srgbClr val="0D0D0D"/>
                </a:solidFill>
                <a:effectLst/>
                <a:latin typeface="Söhne"/>
              </a:rPr>
              <a:t>1600</a:t>
            </a:r>
            <a:r>
              <a:rPr lang="ko-KR" altLang="en-US" b="0" i="0">
                <a:solidFill>
                  <a:srgbClr val="0D0D0D"/>
                </a:solidFill>
                <a:effectLst/>
                <a:latin typeface="Söhne"/>
              </a:rPr>
              <a:t>만 개의 바운딩 박스를 가지고 있습니다</a:t>
            </a:r>
            <a:endParaRPr lang="en-US" altLang="ko-KR" b="0" i="0">
              <a:solidFill>
                <a:srgbClr val="0D0D0D"/>
              </a:solidFill>
              <a:effectLst/>
              <a:latin typeface="Söhne"/>
            </a:endParaRPr>
          </a:p>
          <a:p>
            <a:r>
              <a:rPr lang="ko-KR" altLang="en-US" b="0" i="0">
                <a:solidFill>
                  <a:srgbClr val="0D0D0D"/>
                </a:solidFill>
                <a:effectLst/>
                <a:latin typeface="Söhne"/>
              </a:rPr>
              <a:t>그림 </a:t>
            </a:r>
            <a:r>
              <a:rPr lang="en-US" altLang="ko-KR" b="0" i="0">
                <a:solidFill>
                  <a:srgbClr val="0D0D0D"/>
                </a:solidFill>
                <a:effectLst/>
                <a:latin typeface="Söhne"/>
              </a:rPr>
              <a:t>6</a:t>
            </a:r>
            <a:r>
              <a:rPr lang="ko-KR" altLang="en-US" b="0" i="0">
                <a:solidFill>
                  <a:srgbClr val="0D0D0D"/>
                </a:solidFill>
                <a:effectLst/>
                <a:latin typeface="Söhne"/>
              </a:rPr>
              <a:t>은 오픈 이미지 데이터셋에서 다른 클래스에 대한 이미지 수의 분포를 보여줍니다</a:t>
            </a:r>
            <a:r>
              <a:rPr lang="en-US" altLang="ko-KR" b="0" i="0">
                <a:solidFill>
                  <a:srgbClr val="0D0D0D"/>
                </a:solidFill>
                <a:effectLst/>
                <a:latin typeface="Söhne"/>
              </a:rPr>
              <a:t>.</a:t>
            </a:r>
          </a:p>
          <a:p>
            <a:r>
              <a:rPr lang="en-US" altLang="ko-KR" b="0" i="0">
                <a:solidFill>
                  <a:srgbClr val="0D0D0D"/>
                </a:solidFill>
                <a:effectLst/>
                <a:latin typeface="Söhne"/>
              </a:rPr>
              <a:t>＇man' </a:t>
            </a:r>
            <a:r>
              <a:rPr lang="ko-KR" altLang="en-US" b="0" i="0">
                <a:solidFill>
                  <a:srgbClr val="0D0D0D"/>
                </a:solidFill>
                <a:effectLst/>
                <a:latin typeface="Söhne"/>
              </a:rPr>
              <a:t>클래스는 </a:t>
            </a:r>
            <a:r>
              <a:rPr lang="en-US" altLang="ko-KR" b="0" i="0">
                <a:solidFill>
                  <a:srgbClr val="0D0D0D"/>
                </a:solidFill>
                <a:effectLst/>
                <a:latin typeface="Söhne"/>
              </a:rPr>
              <a:t>378,077</a:t>
            </a:r>
            <a:r>
              <a:rPr lang="ko-KR" altLang="en-US" b="0" i="0">
                <a:solidFill>
                  <a:srgbClr val="0D0D0D"/>
                </a:solidFill>
                <a:effectLst/>
                <a:latin typeface="Söhne"/>
              </a:rPr>
              <a:t>개의 이미지로 가장 빈번하며 </a:t>
            </a:r>
            <a:r>
              <a:rPr lang="en-US" altLang="ko-KR" b="0" i="0">
                <a:solidFill>
                  <a:srgbClr val="0D0D0D"/>
                </a:solidFill>
                <a:effectLst/>
                <a:latin typeface="Söhne"/>
              </a:rPr>
              <a:t>'</a:t>
            </a:r>
            <a:r>
              <a:rPr lang="ko-KR" altLang="en-US" b="0" i="0">
                <a:solidFill>
                  <a:srgbClr val="0D0D0D"/>
                </a:solidFill>
                <a:effectLst/>
                <a:latin typeface="Söhne"/>
              </a:rPr>
              <a:t>페이퍼 커터</a:t>
            </a:r>
            <a:r>
              <a:rPr lang="en-US" altLang="ko-KR" b="0" i="0">
                <a:solidFill>
                  <a:srgbClr val="0D0D0D"/>
                </a:solidFill>
                <a:effectLst/>
                <a:latin typeface="Söhne"/>
              </a:rPr>
              <a:t>' </a:t>
            </a:r>
            <a:r>
              <a:rPr lang="ko-KR" altLang="en-US" b="0" i="0">
                <a:solidFill>
                  <a:srgbClr val="0D0D0D"/>
                </a:solidFill>
                <a:effectLst/>
                <a:latin typeface="Söhne"/>
              </a:rPr>
              <a:t>클래스는 </a:t>
            </a:r>
            <a:r>
              <a:rPr lang="en-US" altLang="ko-KR" b="0" i="0">
                <a:solidFill>
                  <a:srgbClr val="0D0D0D"/>
                </a:solidFill>
                <a:effectLst/>
                <a:latin typeface="Söhne"/>
              </a:rPr>
              <a:t>3</a:t>
            </a:r>
            <a:r>
              <a:rPr lang="ko-KR" altLang="en-US" b="0" i="0">
                <a:solidFill>
                  <a:srgbClr val="0D0D0D"/>
                </a:solidFill>
                <a:effectLst/>
                <a:latin typeface="Söhne"/>
              </a:rPr>
              <a:t>개의 이미지만 있습니다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10</a:t>
            </a:fld>
            <a:endParaRPr lang="ko-KR" altLang="en-US" dirty="0"/>
          </a:p>
        </p:txBody>
      </p:sp>
    </p:spTree>
    <p:extLst>
      <p:ext uri="{BB962C8B-B14F-4D97-AF65-F5344CB8AC3E}">
        <p14:creationId xmlns:p14="http://schemas.microsoft.com/office/powerpoint/2010/main" val="209678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95AA4-19B0-ECB2-4749-5D5CF5B91D2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588D13-339B-8D5D-6D36-6DA23F3CA7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265601-1C6A-F9F5-5767-870F7BFD529A}"/>
              </a:ext>
            </a:extLst>
          </p:cNvPr>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ko-KR" altLang="en-US" b="0" i="0">
                <a:solidFill>
                  <a:srgbClr val="0D0D0D"/>
                </a:solidFill>
                <a:effectLst/>
                <a:latin typeface="Söhne"/>
              </a:rPr>
              <a:t>정밀도는 </a:t>
            </a:r>
            <a:r>
              <a:rPr lang="en-US" altLang="ko-KR" b="0" i="0">
                <a:solidFill>
                  <a:srgbClr val="0D0D0D"/>
                </a:solidFill>
                <a:effectLst/>
                <a:latin typeface="Söhne"/>
              </a:rPr>
              <a:t>IoU(Intersection over Union)</a:t>
            </a:r>
            <a:r>
              <a:rPr lang="ko-KR" altLang="en-US" b="0" i="0">
                <a:solidFill>
                  <a:srgbClr val="0D0D0D"/>
                </a:solidFill>
                <a:effectLst/>
                <a:latin typeface="Söhne"/>
              </a:rPr>
              <a:t>에서 유도</a:t>
            </a:r>
            <a:endParaRPr lang="en-US" altLang="ko-KR" b="0" i="0">
              <a:solidFill>
                <a:srgbClr val="666666"/>
              </a:solidFill>
              <a:effectLst/>
              <a:latin typeface="Noto Sans KR"/>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i="0">
                <a:solidFill>
                  <a:srgbClr val="666666"/>
                </a:solidFill>
                <a:effectLst/>
                <a:latin typeface="Noto Sans KR"/>
              </a:rPr>
              <a:t>IoU</a:t>
            </a:r>
            <a:r>
              <a:rPr lang="ko-KR" altLang="en-US" b="0" i="0">
                <a:solidFill>
                  <a:srgbClr val="666666"/>
                </a:solidFill>
                <a:effectLst/>
                <a:latin typeface="Noto Sans KR"/>
              </a:rPr>
              <a:t>란 </a:t>
            </a:r>
            <a:r>
              <a:rPr lang="en-US" altLang="ko-KR" b="0" i="0">
                <a:solidFill>
                  <a:srgbClr val="666666"/>
                </a:solidFill>
                <a:effectLst/>
                <a:latin typeface="Noto Sans KR"/>
              </a:rPr>
              <a:t>Intersection over Union</a:t>
            </a:r>
            <a:r>
              <a:rPr lang="ko-KR" altLang="en-US" b="0" i="0">
                <a:solidFill>
                  <a:srgbClr val="666666"/>
                </a:solidFill>
                <a:effectLst/>
                <a:latin typeface="Noto Sans KR"/>
              </a:rPr>
              <a:t>의 약자로</a:t>
            </a:r>
            <a:r>
              <a:rPr lang="en-US" altLang="ko-KR" b="0" i="0">
                <a:solidFill>
                  <a:srgbClr val="666666"/>
                </a:solidFill>
                <a:effectLst/>
                <a:latin typeface="Noto Sans KR"/>
              </a:rPr>
              <a:t>, ground truth</a:t>
            </a:r>
            <a:r>
              <a:rPr lang="ko-KR" altLang="en-US" b="0" i="0">
                <a:solidFill>
                  <a:srgbClr val="666666"/>
                </a:solidFill>
                <a:effectLst/>
                <a:latin typeface="Noto Sans KR"/>
              </a:rPr>
              <a:t>와 </a:t>
            </a:r>
            <a:r>
              <a:rPr lang="en-US" altLang="ko-KR" b="0" i="0">
                <a:solidFill>
                  <a:srgbClr val="666666"/>
                </a:solidFill>
                <a:effectLst/>
                <a:latin typeface="Noto Sans KR"/>
              </a:rPr>
              <a:t>predicted bounding box</a:t>
            </a:r>
            <a:r>
              <a:rPr lang="ko-KR" altLang="en-US" b="0" i="0">
                <a:solidFill>
                  <a:srgbClr val="666666"/>
                </a:solidFill>
                <a:effectLst/>
                <a:latin typeface="Noto Sans KR"/>
              </a:rPr>
              <a:t>가 얼마나 일치하는지를 알려준다</a:t>
            </a:r>
            <a:r>
              <a:rPr lang="en-US" altLang="ko-KR" b="0" i="0">
                <a:solidFill>
                  <a:srgbClr val="666666"/>
                </a:solidFill>
                <a:effectLst/>
                <a:latin typeface="Noto Sans KR"/>
              </a:rPr>
              <a:t>. IoU</a:t>
            </a:r>
            <a:r>
              <a:rPr lang="ko-KR" altLang="en-US" b="0" i="0">
                <a:solidFill>
                  <a:srgbClr val="666666"/>
                </a:solidFill>
                <a:effectLst/>
                <a:latin typeface="Noto Sans KR"/>
              </a:rPr>
              <a:t>가 </a:t>
            </a:r>
            <a:r>
              <a:rPr lang="en-US" altLang="ko-KR" b="0" i="0">
                <a:solidFill>
                  <a:srgbClr val="666666"/>
                </a:solidFill>
                <a:effectLst/>
                <a:latin typeface="Noto Sans KR"/>
              </a:rPr>
              <a:t>threshold</a:t>
            </a:r>
            <a:r>
              <a:rPr lang="ko-KR" altLang="en-US" b="0" i="0">
                <a:solidFill>
                  <a:srgbClr val="666666"/>
                </a:solidFill>
                <a:effectLst/>
                <a:latin typeface="Noto Sans KR"/>
              </a:rPr>
              <a:t>보다 크면 잘 예측한 것이므로 </a:t>
            </a:r>
            <a:r>
              <a:rPr lang="en-US" altLang="ko-KR" b="0" i="0">
                <a:solidFill>
                  <a:srgbClr val="666666"/>
                </a:solidFill>
                <a:effectLst/>
                <a:latin typeface="Noto Sans KR"/>
              </a:rPr>
              <a:t>True Positive</a:t>
            </a:r>
            <a:r>
              <a:rPr lang="ko-KR" altLang="en-US" b="0" i="0">
                <a:solidFill>
                  <a:srgbClr val="666666"/>
                </a:solidFill>
                <a:effectLst/>
                <a:latin typeface="Noto Sans KR"/>
              </a:rPr>
              <a:t>라 하고</a:t>
            </a:r>
            <a:r>
              <a:rPr lang="en-US" altLang="ko-KR" b="0" i="0">
                <a:solidFill>
                  <a:srgbClr val="666666"/>
                </a:solidFill>
                <a:effectLst/>
                <a:latin typeface="Noto Sans KR"/>
              </a:rPr>
              <a:t>, </a:t>
            </a:r>
            <a:r>
              <a:rPr lang="ko-KR" altLang="en-US" b="0" i="0">
                <a:solidFill>
                  <a:srgbClr val="666666"/>
                </a:solidFill>
                <a:effectLst/>
                <a:latin typeface="Noto Sans KR"/>
              </a:rPr>
              <a:t>작으면 </a:t>
            </a:r>
            <a:r>
              <a:rPr lang="en-US" altLang="ko-KR" b="0" i="0">
                <a:solidFill>
                  <a:srgbClr val="666666"/>
                </a:solidFill>
                <a:effectLst/>
                <a:latin typeface="Noto Sans KR"/>
              </a:rPr>
              <a:t>False Positive</a:t>
            </a:r>
            <a:r>
              <a:rPr lang="ko-KR" altLang="en-US" b="0" i="0">
                <a:solidFill>
                  <a:srgbClr val="666666"/>
                </a:solidFill>
                <a:effectLst/>
                <a:latin typeface="Noto Sans KR"/>
              </a:rPr>
              <a:t>라 한다</a:t>
            </a:r>
            <a:endParaRPr lang="en-US" altLang="ko-KR" b="0" i="0">
              <a:solidFill>
                <a:srgbClr val="37352F"/>
              </a:solidFill>
              <a:effectLst/>
              <a:latin typeface="Pretendard"/>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i="0">
              <a:solidFill>
                <a:srgbClr val="37352F"/>
              </a:solidFill>
              <a:effectLst/>
              <a:latin typeface="Pretendard"/>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1" i="0">
              <a:solidFill>
                <a:srgbClr val="37352F"/>
              </a:solidFill>
              <a:effectLst/>
              <a:latin typeface="Pretendard"/>
            </a:endParaRPr>
          </a:p>
          <a:p>
            <a:pPr marL="0" indent="0">
              <a:buNone/>
            </a:pPr>
            <a:endParaRPr lang="en-US" altLang="ko-KR" sz="1200"/>
          </a:p>
        </p:txBody>
      </p:sp>
      <p:sp>
        <p:nvSpPr>
          <p:cNvPr id="4" name="슬라이드 번호 개체 틀 3">
            <a:extLst>
              <a:ext uri="{FF2B5EF4-FFF2-40B4-BE49-F238E27FC236}">
                <a16:creationId xmlns:a16="http://schemas.microsoft.com/office/drawing/2014/main" id="{208FF1ED-940F-DFDF-A931-519364FD9999}"/>
              </a:ext>
            </a:extLst>
          </p:cNvPr>
          <p:cNvSpPr>
            <a:spLocks noGrp="1"/>
          </p:cNvSpPr>
          <p:nvPr>
            <p:ph type="sldNum" sz="quarter" idx="5"/>
          </p:nvPr>
        </p:nvSpPr>
        <p:spPr/>
        <p:txBody>
          <a:bodyPr/>
          <a:lstStyle/>
          <a:p>
            <a:pPr>
              <a:defRPr/>
            </a:pPr>
            <a:fld id="{BFC9EFBA-4C98-4C74-9F4F-A0C6BA3D28BD}" type="slidenum">
              <a:rPr lang="ko-KR" altLang="en-US" smtClean="0"/>
              <a:pPr>
                <a:defRPr/>
              </a:pPr>
              <a:t>11</a:t>
            </a:fld>
            <a:endParaRPr lang="ko-KR" altLang="en-US" dirty="0"/>
          </a:p>
        </p:txBody>
      </p:sp>
    </p:spTree>
    <p:extLst>
      <p:ext uri="{BB962C8B-B14F-4D97-AF65-F5344CB8AC3E}">
        <p14:creationId xmlns:p14="http://schemas.microsoft.com/office/powerpoint/2010/main" val="2610312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B63C2-F970-6C79-575A-7B5DC01F89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3BB45A8-E9B0-2B69-2591-117FBD0230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D0C5D8D-B359-6901-FD24-4B25B0242CD2}"/>
              </a:ext>
            </a:extLst>
          </p:cNvPr>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a:t>Confusion Matrix : </a:t>
            </a:r>
            <a:r>
              <a:rPr lang="ko-KR" altLang="en-US" b="1" i="0">
                <a:solidFill>
                  <a:srgbClr val="37352F"/>
                </a:solidFill>
                <a:effectLst/>
                <a:latin typeface="Pretendard"/>
              </a:rPr>
              <a:t>오차 행렬</a:t>
            </a:r>
            <a:r>
              <a:rPr lang="en-US" altLang="ko-KR" b="1" i="0">
                <a:solidFill>
                  <a:srgbClr val="37352F"/>
                </a:solidFill>
                <a:effectLst/>
                <a:latin typeface="Pretendard"/>
              </a:rPr>
              <a:t>, </a:t>
            </a:r>
            <a:r>
              <a:rPr lang="ko-KR" altLang="en-US" b="1" i="0">
                <a:solidFill>
                  <a:srgbClr val="37352F"/>
                </a:solidFill>
                <a:effectLst/>
                <a:latin typeface="Pretendard"/>
              </a:rPr>
              <a:t>이진 분류에서의 예측 오류</a:t>
            </a:r>
            <a:r>
              <a:rPr lang="ko-KR" altLang="en-US" b="0" i="0">
                <a:solidFill>
                  <a:srgbClr val="37352F"/>
                </a:solidFill>
                <a:effectLst/>
                <a:latin typeface="Pretendard"/>
              </a:rPr>
              <a:t>를 유형별로 나눠본 것</a:t>
            </a:r>
            <a:endParaRPr lang="en-US" altLang="ko-KR" b="0" i="0">
              <a:solidFill>
                <a:srgbClr val="37352F"/>
              </a:solidFill>
              <a:effectLst/>
              <a:latin typeface="Pretendard"/>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i="0">
                <a:solidFill>
                  <a:srgbClr val="37352F"/>
                </a:solidFill>
                <a:effectLst/>
                <a:latin typeface="Pretendard"/>
              </a:rPr>
              <a:t>True/False</a:t>
            </a:r>
            <a:r>
              <a:rPr lang="en-US" altLang="ko-KR" b="0" i="0">
                <a:solidFill>
                  <a:srgbClr val="37352F"/>
                </a:solidFill>
                <a:effectLst/>
                <a:latin typeface="Pretendard"/>
              </a:rPr>
              <a:t>: </a:t>
            </a:r>
            <a:r>
              <a:rPr lang="ko-KR" altLang="en-US" b="0" i="0">
                <a:solidFill>
                  <a:srgbClr val="37352F"/>
                </a:solidFill>
                <a:effectLst/>
                <a:latin typeface="Pretendard"/>
              </a:rPr>
              <a:t>실제와 예측이 일치하는가</a:t>
            </a:r>
            <a:r>
              <a:rPr lang="en-US" altLang="ko-KR" b="0" i="0">
                <a:solidFill>
                  <a:srgbClr val="37352F"/>
                </a:solidFill>
                <a:effectLst/>
                <a:latin typeface="Pretendard"/>
              </a:rPr>
              <a:t>? </a:t>
            </a:r>
            <a:r>
              <a:rPr lang="en-US" altLang="ko-KR" b="1" i="0">
                <a:solidFill>
                  <a:srgbClr val="37352F"/>
                </a:solidFill>
                <a:effectLst/>
                <a:latin typeface="Pretendard"/>
              </a:rPr>
              <a:t>Positive/Negative</a:t>
            </a:r>
            <a:r>
              <a:rPr lang="en-US" altLang="ko-KR" b="0" i="0">
                <a:solidFill>
                  <a:srgbClr val="37352F"/>
                </a:solidFill>
                <a:effectLst/>
                <a:latin typeface="Pretendard"/>
              </a:rPr>
              <a:t>: </a:t>
            </a:r>
            <a:r>
              <a:rPr lang="ko-KR" altLang="en-US" b="0" i="0">
                <a:solidFill>
                  <a:srgbClr val="37352F"/>
                </a:solidFill>
                <a:effectLst/>
                <a:latin typeface="Pretendard"/>
              </a:rPr>
              <a:t>뭘로 예측했는가</a:t>
            </a:r>
            <a:r>
              <a:rPr lang="en-US" altLang="ko-KR" b="0" i="0">
                <a:solidFill>
                  <a:srgbClr val="37352F"/>
                </a:solidFill>
                <a:effectLst/>
                <a:latin typeface="Pretendard"/>
              </a:rPr>
              <a:t>?</a:t>
            </a:r>
          </a:p>
          <a:p>
            <a:pPr algn="l"/>
            <a:r>
              <a:rPr lang="en-US" altLang="ko-KR" b="1" i="0">
                <a:solidFill>
                  <a:srgbClr val="37352F"/>
                </a:solidFill>
                <a:effectLst/>
                <a:latin typeface="Pretendard"/>
              </a:rPr>
              <a:t>TN</a:t>
            </a:r>
            <a:r>
              <a:rPr lang="en-US" altLang="ko-KR" b="0" i="0">
                <a:solidFill>
                  <a:srgbClr val="37352F"/>
                </a:solidFill>
                <a:effectLst/>
                <a:latin typeface="Pretendard"/>
              </a:rPr>
              <a:t>: </a:t>
            </a:r>
            <a:r>
              <a:rPr lang="ko-KR" altLang="en-US" b="0" i="0">
                <a:solidFill>
                  <a:srgbClr val="37352F"/>
                </a:solidFill>
                <a:effectLst/>
                <a:latin typeface="Pretendard"/>
              </a:rPr>
              <a:t>실제는 </a:t>
            </a:r>
            <a:r>
              <a:rPr lang="en-US" altLang="ko-KR" b="0" i="0">
                <a:solidFill>
                  <a:srgbClr val="37352F"/>
                </a:solidFill>
                <a:effectLst/>
                <a:latin typeface="Pretendard"/>
              </a:rPr>
              <a:t>Negative</a:t>
            </a:r>
            <a:r>
              <a:rPr lang="ko-KR" altLang="en-US" b="0" i="0">
                <a:solidFill>
                  <a:srgbClr val="37352F"/>
                </a:solidFill>
                <a:effectLst/>
                <a:latin typeface="Pretendard"/>
              </a:rPr>
              <a:t>인데</a:t>
            </a:r>
            <a:r>
              <a:rPr lang="en-US" altLang="ko-KR" b="0" i="0">
                <a:solidFill>
                  <a:srgbClr val="37352F"/>
                </a:solidFill>
                <a:effectLst/>
                <a:latin typeface="Pretendard"/>
              </a:rPr>
              <a:t>, Negative</a:t>
            </a:r>
            <a:r>
              <a:rPr lang="ko-KR" altLang="en-US" b="0" i="0">
                <a:solidFill>
                  <a:srgbClr val="37352F"/>
                </a:solidFill>
                <a:effectLst/>
                <a:latin typeface="Pretendard"/>
              </a:rPr>
              <a:t>로 예측함</a:t>
            </a:r>
            <a:r>
              <a:rPr lang="en-US" altLang="ko-KR" b="0" i="0">
                <a:solidFill>
                  <a:srgbClr val="37352F"/>
                </a:solidFill>
                <a:effectLst/>
                <a:latin typeface="Pretendard"/>
              </a:rPr>
              <a:t>.</a:t>
            </a:r>
            <a:endParaRPr lang="en-US" altLang="ko-KR" b="0" i="0">
              <a:solidFill>
                <a:srgbClr val="37352F"/>
              </a:solidFill>
              <a:effectLst/>
              <a:latin typeface="Arial" panose="020B0604020202020204" pitchFamily="34" charset="0"/>
            </a:endParaRPr>
          </a:p>
          <a:p>
            <a:pPr algn="l"/>
            <a:r>
              <a:rPr lang="en-US" altLang="ko-KR" b="1" i="0">
                <a:solidFill>
                  <a:srgbClr val="37352F"/>
                </a:solidFill>
                <a:effectLst/>
                <a:latin typeface="Pretendard"/>
              </a:rPr>
              <a:t>FP</a:t>
            </a:r>
            <a:r>
              <a:rPr lang="en-US" altLang="ko-KR" b="0" i="0">
                <a:solidFill>
                  <a:srgbClr val="37352F"/>
                </a:solidFill>
                <a:effectLst/>
                <a:latin typeface="Pretendard"/>
              </a:rPr>
              <a:t>: </a:t>
            </a:r>
            <a:r>
              <a:rPr lang="ko-KR" altLang="en-US" b="0" i="0">
                <a:solidFill>
                  <a:srgbClr val="37352F"/>
                </a:solidFill>
                <a:effectLst/>
                <a:latin typeface="Pretendard"/>
              </a:rPr>
              <a:t>실제는 </a:t>
            </a:r>
            <a:r>
              <a:rPr lang="en-US" altLang="ko-KR" b="0" i="0">
                <a:solidFill>
                  <a:srgbClr val="37352F"/>
                </a:solidFill>
                <a:effectLst/>
                <a:latin typeface="Pretendard"/>
              </a:rPr>
              <a:t>Negative</a:t>
            </a:r>
            <a:r>
              <a:rPr lang="ko-KR" altLang="en-US" b="0" i="0">
                <a:solidFill>
                  <a:srgbClr val="37352F"/>
                </a:solidFill>
                <a:effectLst/>
                <a:latin typeface="Pretendard"/>
              </a:rPr>
              <a:t>인데</a:t>
            </a:r>
            <a:r>
              <a:rPr lang="en-US" altLang="ko-KR" b="0" i="0">
                <a:solidFill>
                  <a:srgbClr val="37352F"/>
                </a:solidFill>
                <a:effectLst/>
                <a:latin typeface="Pretendard"/>
              </a:rPr>
              <a:t>, Positive</a:t>
            </a:r>
            <a:r>
              <a:rPr lang="ko-KR" altLang="en-US" b="0" i="0">
                <a:solidFill>
                  <a:srgbClr val="37352F"/>
                </a:solidFill>
                <a:effectLst/>
                <a:latin typeface="Pretendard"/>
              </a:rPr>
              <a:t>로 예측함</a:t>
            </a:r>
            <a:r>
              <a:rPr lang="en-US" altLang="ko-KR" b="0" i="0">
                <a:solidFill>
                  <a:srgbClr val="37352F"/>
                </a:solidFill>
                <a:effectLst/>
                <a:latin typeface="Pretendard"/>
              </a:rPr>
              <a:t>.</a:t>
            </a:r>
            <a:endParaRPr lang="en-US" altLang="ko-KR" b="0" i="0">
              <a:solidFill>
                <a:srgbClr val="37352F"/>
              </a:solidFill>
              <a:effectLst/>
              <a:latin typeface="Arial" panose="020B0604020202020204" pitchFamily="34" charset="0"/>
            </a:endParaRPr>
          </a:p>
          <a:p>
            <a:pPr algn="l"/>
            <a:r>
              <a:rPr lang="en-US" altLang="ko-KR" b="1" i="0">
                <a:solidFill>
                  <a:srgbClr val="37352F"/>
                </a:solidFill>
                <a:effectLst/>
                <a:latin typeface="Pretendard"/>
              </a:rPr>
              <a:t>FN</a:t>
            </a:r>
            <a:r>
              <a:rPr lang="en-US" altLang="ko-KR" b="0" i="0">
                <a:solidFill>
                  <a:srgbClr val="37352F"/>
                </a:solidFill>
                <a:effectLst/>
                <a:latin typeface="Pretendard"/>
              </a:rPr>
              <a:t>: </a:t>
            </a:r>
            <a:r>
              <a:rPr lang="ko-KR" altLang="en-US" b="0" i="0">
                <a:solidFill>
                  <a:srgbClr val="37352F"/>
                </a:solidFill>
                <a:effectLst/>
                <a:latin typeface="Pretendard"/>
              </a:rPr>
              <a:t>실제는 </a:t>
            </a:r>
            <a:r>
              <a:rPr lang="en-US" altLang="ko-KR" b="0" i="0">
                <a:solidFill>
                  <a:srgbClr val="37352F"/>
                </a:solidFill>
                <a:effectLst/>
                <a:latin typeface="Pretendard"/>
              </a:rPr>
              <a:t>Positive</a:t>
            </a:r>
            <a:r>
              <a:rPr lang="ko-KR" altLang="en-US" b="0" i="0">
                <a:solidFill>
                  <a:srgbClr val="37352F"/>
                </a:solidFill>
                <a:effectLst/>
                <a:latin typeface="Pretendard"/>
              </a:rPr>
              <a:t>인데</a:t>
            </a:r>
            <a:r>
              <a:rPr lang="en-US" altLang="ko-KR" b="0" i="0">
                <a:solidFill>
                  <a:srgbClr val="37352F"/>
                </a:solidFill>
                <a:effectLst/>
                <a:latin typeface="Pretendard"/>
              </a:rPr>
              <a:t>, Negative</a:t>
            </a:r>
            <a:r>
              <a:rPr lang="ko-KR" altLang="en-US" b="0" i="0">
                <a:solidFill>
                  <a:srgbClr val="37352F"/>
                </a:solidFill>
                <a:effectLst/>
                <a:latin typeface="Pretendard"/>
              </a:rPr>
              <a:t>로 예측함</a:t>
            </a:r>
            <a:r>
              <a:rPr lang="en-US" altLang="ko-KR" b="0" i="0">
                <a:solidFill>
                  <a:srgbClr val="37352F"/>
                </a:solidFill>
                <a:effectLst/>
                <a:latin typeface="Pretendard"/>
              </a:rPr>
              <a:t>.</a:t>
            </a:r>
            <a:endParaRPr lang="en-US" altLang="ko-KR" b="0" i="0">
              <a:solidFill>
                <a:srgbClr val="37352F"/>
              </a:solidFill>
              <a:effectLst/>
              <a:latin typeface="Arial" panose="020B0604020202020204" pitchFamily="34" charset="0"/>
            </a:endParaRPr>
          </a:p>
          <a:p>
            <a:pPr algn="l"/>
            <a:r>
              <a:rPr lang="en-US" altLang="ko-KR" b="1" i="0">
                <a:solidFill>
                  <a:srgbClr val="37352F"/>
                </a:solidFill>
                <a:effectLst/>
                <a:latin typeface="Pretendard"/>
              </a:rPr>
              <a:t>TP</a:t>
            </a:r>
            <a:r>
              <a:rPr lang="en-US" altLang="ko-KR" b="0" i="0">
                <a:solidFill>
                  <a:srgbClr val="37352F"/>
                </a:solidFill>
                <a:effectLst/>
                <a:latin typeface="Pretendard"/>
              </a:rPr>
              <a:t>: </a:t>
            </a:r>
            <a:r>
              <a:rPr lang="ko-KR" altLang="en-US" b="0" i="0">
                <a:solidFill>
                  <a:srgbClr val="37352F"/>
                </a:solidFill>
                <a:effectLst/>
                <a:latin typeface="Pretendard"/>
              </a:rPr>
              <a:t>실제는 </a:t>
            </a:r>
            <a:r>
              <a:rPr lang="en-US" altLang="ko-KR" b="0" i="0">
                <a:solidFill>
                  <a:srgbClr val="37352F"/>
                </a:solidFill>
                <a:effectLst/>
                <a:latin typeface="Pretendard"/>
              </a:rPr>
              <a:t>Positive</a:t>
            </a:r>
            <a:r>
              <a:rPr lang="ko-KR" altLang="en-US" b="0" i="0">
                <a:solidFill>
                  <a:srgbClr val="37352F"/>
                </a:solidFill>
                <a:effectLst/>
                <a:latin typeface="Pretendard"/>
              </a:rPr>
              <a:t>인데</a:t>
            </a:r>
            <a:r>
              <a:rPr lang="en-US" altLang="ko-KR" b="0" i="0">
                <a:solidFill>
                  <a:srgbClr val="37352F"/>
                </a:solidFill>
                <a:effectLst/>
                <a:latin typeface="Pretendard"/>
              </a:rPr>
              <a:t>, Positive</a:t>
            </a:r>
            <a:r>
              <a:rPr lang="ko-KR" altLang="en-US" b="0" i="0">
                <a:solidFill>
                  <a:srgbClr val="37352F"/>
                </a:solidFill>
                <a:effectLst/>
                <a:latin typeface="Pretendard"/>
              </a:rPr>
              <a:t>로 예측함</a:t>
            </a:r>
            <a:r>
              <a:rPr lang="en-US" altLang="ko-KR" b="0" i="0">
                <a:solidFill>
                  <a:srgbClr val="37352F"/>
                </a:solidFill>
                <a:effectLst/>
                <a:latin typeface="Pretendard"/>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i="0">
              <a:solidFill>
                <a:srgbClr val="37352F"/>
              </a:solidFill>
              <a:effectLst/>
              <a:latin typeface="Pretendard"/>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i="0">
              <a:solidFill>
                <a:srgbClr val="37352F"/>
              </a:solidFill>
              <a:effectLst/>
              <a:latin typeface="Pretendard"/>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1" i="0">
              <a:solidFill>
                <a:srgbClr val="37352F"/>
              </a:solidFill>
              <a:effectLst/>
              <a:latin typeface="Pretendard"/>
            </a:endParaRPr>
          </a:p>
          <a:p>
            <a:pPr marL="0" indent="0">
              <a:buNone/>
            </a:pPr>
            <a:endParaRPr lang="en-US" altLang="ko-KR" sz="1200"/>
          </a:p>
        </p:txBody>
      </p:sp>
      <p:sp>
        <p:nvSpPr>
          <p:cNvPr id="4" name="슬라이드 번호 개체 틀 3">
            <a:extLst>
              <a:ext uri="{FF2B5EF4-FFF2-40B4-BE49-F238E27FC236}">
                <a16:creationId xmlns:a16="http://schemas.microsoft.com/office/drawing/2014/main" id="{AA77C63A-38AB-D278-25AE-18A663DE0D7E}"/>
              </a:ext>
            </a:extLst>
          </p:cNvPr>
          <p:cNvSpPr>
            <a:spLocks noGrp="1"/>
          </p:cNvSpPr>
          <p:nvPr>
            <p:ph type="sldNum" sz="quarter" idx="5"/>
          </p:nvPr>
        </p:nvSpPr>
        <p:spPr/>
        <p:txBody>
          <a:bodyPr/>
          <a:lstStyle/>
          <a:p>
            <a:pPr>
              <a:defRPr/>
            </a:pPr>
            <a:fld id="{BFC9EFBA-4C98-4C74-9F4F-A0C6BA3D28BD}" type="slidenum">
              <a:rPr lang="ko-KR" altLang="en-US" smtClean="0"/>
              <a:pPr>
                <a:defRPr/>
              </a:pPr>
              <a:t>12</a:t>
            </a:fld>
            <a:endParaRPr lang="ko-KR" altLang="en-US" dirty="0"/>
          </a:p>
        </p:txBody>
      </p:sp>
    </p:spTree>
    <p:extLst>
      <p:ext uri="{BB962C8B-B14F-4D97-AF65-F5344CB8AC3E}">
        <p14:creationId xmlns:p14="http://schemas.microsoft.com/office/powerpoint/2010/main" val="246292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BEF87-5A41-9700-B661-76370B17A43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1724574-B5CE-60B8-A24E-E6B0D7814A5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EEFD250-E1DF-7611-8124-7C02C1830A6D}"/>
              </a:ext>
            </a:extLst>
          </p:cNvPr>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ko-KR" altLang="en-US" b="0" i="0">
                <a:solidFill>
                  <a:srgbClr val="37352F"/>
                </a:solidFill>
                <a:effectLst/>
                <a:latin typeface="Pretendard"/>
              </a:rPr>
              <a:t>프리시전 정밀도</a:t>
            </a:r>
            <a:endParaRPr lang="en-US" altLang="ko-KR" b="0" i="0">
              <a:solidFill>
                <a:srgbClr val="37352F"/>
              </a:solidFill>
              <a:effectLst/>
              <a:latin typeface="Pretendard"/>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ko-KR" altLang="en-US" b="0" i="0">
                <a:solidFill>
                  <a:srgbClr val="37352F"/>
                </a:solidFill>
                <a:effectLst/>
                <a:latin typeface="Pretendard"/>
              </a:rPr>
              <a:t>리콜 재현율</a:t>
            </a:r>
            <a:endParaRPr lang="en-US" altLang="ko-KR" b="0" i="0">
              <a:solidFill>
                <a:srgbClr val="37352F"/>
              </a:solidFill>
              <a:effectLst/>
              <a:latin typeface="Pretendard"/>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i="0">
              <a:solidFill>
                <a:srgbClr val="37352F"/>
              </a:solidFill>
              <a:effectLst/>
              <a:latin typeface="Pretendard"/>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1" i="0">
              <a:solidFill>
                <a:srgbClr val="37352F"/>
              </a:solidFill>
              <a:effectLst/>
              <a:latin typeface="Pretendard"/>
            </a:endParaRPr>
          </a:p>
          <a:p>
            <a:pPr marL="0" indent="0">
              <a:buNone/>
            </a:pPr>
            <a:endParaRPr lang="en-US" altLang="ko-KR" sz="1200"/>
          </a:p>
        </p:txBody>
      </p:sp>
      <p:sp>
        <p:nvSpPr>
          <p:cNvPr id="4" name="슬라이드 번호 개체 틀 3">
            <a:extLst>
              <a:ext uri="{FF2B5EF4-FFF2-40B4-BE49-F238E27FC236}">
                <a16:creationId xmlns:a16="http://schemas.microsoft.com/office/drawing/2014/main" id="{01855FD9-4125-D187-7BB2-68E3BD5F6F64}"/>
              </a:ext>
            </a:extLst>
          </p:cNvPr>
          <p:cNvSpPr>
            <a:spLocks noGrp="1"/>
          </p:cNvSpPr>
          <p:nvPr>
            <p:ph type="sldNum" sz="quarter" idx="5"/>
          </p:nvPr>
        </p:nvSpPr>
        <p:spPr/>
        <p:txBody>
          <a:bodyPr/>
          <a:lstStyle/>
          <a:p>
            <a:pPr>
              <a:defRPr/>
            </a:pPr>
            <a:fld id="{BFC9EFBA-4C98-4C74-9F4F-A0C6BA3D28BD}" type="slidenum">
              <a:rPr lang="ko-KR" altLang="en-US" smtClean="0"/>
              <a:pPr>
                <a:defRPr/>
              </a:pPr>
              <a:t>13</a:t>
            </a:fld>
            <a:endParaRPr lang="ko-KR" altLang="en-US" dirty="0"/>
          </a:p>
        </p:txBody>
      </p:sp>
    </p:spTree>
    <p:extLst>
      <p:ext uri="{BB962C8B-B14F-4D97-AF65-F5344CB8AC3E}">
        <p14:creationId xmlns:p14="http://schemas.microsoft.com/office/powerpoint/2010/main" val="1349233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a:solidFill>
                  <a:srgbClr val="0D0D0D"/>
                </a:solidFill>
                <a:effectLst/>
                <a:latin typeface="Söhne"/>
              </a:rPr>
              <a:t>모델에서 사용하는 입력 이미지에서 특징을 추출</a:t>
            </a:r>
            <a:endParaRPr lang="en-US" altLang="ko-KR" b="0" i="0">
              <a:solidFill>
                <a:srgbClr val="0D0D0D"/>
              </a:solidFill>
              <a:effectLst/>
              <a:latin typeface="Söhne"/>
            </a:endParaRPr>
          </a:p>
          <a:p>
            <a:r>
              <a:rPr lang="ko-KR" altLang="en-US" b="0" i="0">
                <a:solidFill>
                  <a:srgbClr val="0D0D0D"/>
                </a:solidFill>
                <a:effectLst/>
                <a:latin typeface="Söhne"/>
              </a:rPr>
              <a:t>최신 검출기에서 사용되는 몇 가지 주요 백본 아키텍처에 대해 논의</a:t>
            </a:r>
            <a:endParaRPr lang="en-US" altLang="ko-KR" b="0" i="0">
              <a:solidFill>
                <a:srgbClr val="0D0D0D"/>
              </a:solidFill>
              <a:effectLst/>
              <a:latin typeface="Söhne"/>
            </a:endParaRPr>
          </a:p>
          <a:p>
            <a:r>
              <a:rPr lang="en-US" altLang="ko-KR" sz="1200"/>
              <a:t>A. AlexNet </a:t>
            </a:r>
            <a:r>
              <a:rPr lang="ko-KR" altLang="en-US" b="0" i="0">
                <a:solidFill>
                  <a:srgbClr val="3B3F4E"/>
                </a:solidFill>
                <a:effectLst/>
                <a:latin typeface="Pretendard"/>
              </a:rPr>
              <a:t>이미지 분류를 위한 합성곱 신경망 기반 아키텍처로</a:t>
            </a:r>
            <a:r>
              <a:rPr lang="en-US" altLang="ko-KR" b="0" i="0">
                <a:solidFill>
                  <a:srgbClr val="3B3F4E"/>
                </a:solidFill>
                <a:effectLst/>
                <a:latin typeface="Pretendard"/>
              </a:rPr>
              <a:t>, ImageNet </a:t>
            </a:r>
            <a:r>
              <a:rPr lang="ko-KR" altLang="en-US" b="0" i="0">
                <a:solidFill>
                  <a:srgbClr val="3B3F4E"/>
                </a:solidFill>
                <a:effectLst/>
                <a:latin typeface="Pretendard"/>
              </a:rPr>
              <a:t>대회에서 높은 정확도를 달성하였습니다</a:t>
            </a:r>
            <a:r>
              <a:rPr lang="en-US" altLang="ko-KR" b="0" i="0">
                <a:solidFill>
                  <a:srgbClr val="3B3F4E"/>
                </a:solidFill>
                <a:effectLst/>
                <a:latin typeface="Pretendard"/>
              </a:rPr>
              <a:t>. AlexNet</a:t>
            </a:r>
            <a:r>
              <a:rPr lang="ko-KR" altLang="en-US" b="0" i="0">
                <a:solidFill>
                  <a:srgbClr val="3B3F4E"/>
                </a:solidFill>
                <a:effectLst/>
                <a:latin typeface="Pretendard"/>
              </a:rPr>
              <a:t>은 </a:t>
            </a:r>
            <a:r>
              <a:rPr lang="en-US" altLang="ko-KR" sz="1200"/>
              <a:t>convolutional</a:t>
            </a:r>
            <a:r>
              <a:rPr lang="ko-KR" altLang="en-US" b="0" i="0">
                <a:solidFill>
                  <a:srgbClr val="3B3F4E"/>
                </a:solidFill>
                <a:effectLst/>
                <a:latin typeface="Pretendard"/>
              </a:rPr>
              <a:t>과 </a:t>
            </a:r>
            <a:r>
              <a:rPr lang="en-US" altLang="ko-KR" b="0" i="0">
                <a:solidFill>
                  <a:srgbClr val="3B3F4E"/>
                </a:solidFill>
                <a:effectLst/>
                <a:latin typeface="Pretendard"/>
              </a:rPr>
              <a:t>FC</a:t>
            </a:r>
            <a:r>
              <a:rPr lang="ko-KR" altLang="en-US" b="0" i="0">
                <a:solidFill>
                  <a:srgbClr val="3B3F4E"/>
                </a:solidFill>
                <a:effectLst/>
                <a:latin typeface="Pretendard"/>
              </a:rPr>
              <a:t> 레이어로 구성되어 있으며</a:t>
            </a:r>
            <a:r>
              <a:rPr lang="en-US" altLang="ko-KR" b="0" i="0">
                <a:solidFill>
                  <a:srgbClr val="3B3F4E"/>
                </a:solidFill>
                <a:effectLst/>
                <a:latin typeface="Pretendard"/>
              </a:rPr>
              <a:t>, </a:t>
            </a:r>
            <a:r>
              <a:rPr lang="ko-KR" altLang="en-US" b="0" i="0">
                <a:solidFill>
                  <a:srgbClr val="3B3F4E"/>
                </a:solidFill>
                <a:effectLst/>
                <a:latin typeface="Pretendard"/>
              </a:rPr>
              <a:t>다중 컨볼루션 커널을 사용하여 이미지에서 특징을 추출합니다</a:t>
            </a:r>
            <a:r>
              <a:rPr lang="en-US" altLang="ko-KR" b="0" i="0">
                <a:solidFill>
                  <a:srgbClr val="3B3F4E"/>
                </a:solidFill>
                <a:effectLst/>
                <a:latin typeface="Pretendard"/>
              </a:rPr>
              <a:t>. </a:t>
            </a:r>
            <a:r>
              <a:rPr lang="ko-KR" altLang="en-US" b="0" i="0">
                <a:solidFill>
                  <a:srgbClr val="3B3F4E"/>
                </a:solidFill>
                <a:effectLst/>
                <a:latin typeface="Pretendard"/>
              </a:rPr>
              <a:t>이후 </a:t>
            </a:r>
            <a:r>
              <a:rPr lang="en-US" altLang="ko-KR" b="0" i="0">
                <a:solidFill>
                  <a:srgbClr val="3B3F4E"/>
                </a:solidFill>
                <a:effectLst/>
                <a:latin typeface="Pretendard"/>
              </a:rPr>
              <a:t>AlexNet</a:t>
            </a:r>
            <a:r>
              <a:rPr lang="ko-KR" altLang="en-US" b="0" i="0">
                <a:solidFill>
                  <a:srgbClr val="3B3F4E"/>
                </a:solidFill>
                <a:effectLst/>
                <a:latin typeface="Pretendard"/>
              </a:rPr>
              <a:t>의 재도입으로 컨볼루션 레이어는 이미지 데이터 처리에서 주요 기술로 자리잡았습니다</a:t>
            </a:r>
            <a:r>
              <a:rPr lang="en-US" altLang="ko-KR" b="0" i="0">
                <a:solidFill>
                  <a:srgbClr val="3B3F4E"/>
                </a:solidFill>
                <a:effectLst/>
                <a:latin typeface="Pretendard"/>
              </a:rPr>
              <a:t>.</a:t>
            </a:r>
          </a:p>
          <a:p>
            <a:r>
              <a:rPr lang="en-US" altLang="ko-KR" b="0" i="0">
                <a:solidFill>
                  <a:srgbClr val="3B3F4E"/>
                </a:solidFill>
                <a:effectLst/>
                <a:latin typeface="Pretendard"/>
              </a:rPr>
              <a:t>VGG</a:t>
            </a:r>
            <a:r>
              <a:rPr lang="ko-KR" altLang="en-US" b="0" i="0">
                <a:solidFill>
                  <a:srgbClr val="3B3F4E"/>
                </a:solidFill>
                <a:effectLst/>
                <a:latin typeface="Pretendard"/>
              </a:rPr>
              <a:t>는 작은 컨볼루션 필터를 사용하여 다양한 깊이의 네트워크를 구축하는 방식으로</a:t>
            </a:r>
            <a:r>
              <a:rPr lang="en-US" altLang="ko-KR" b="0" i="0">
                <a:solidFill>
                  <a:srgbClr val="3B3F4E"/>
                </a:solidFill>
                <a:effectLst/>
                <a:latin typeface="Pretendard"/>
              </a:rPr>
              <a:t>, </a:t>
            </a:r>
            <a:r>
              <a:rPr lang="ko-KR" altLang="en-US" b="0" i="0">
                <a:solidFill>
                  <a:srgbClr val="3B3F4E"/>
                </a:solidFill>
                <a:effectLst/>
                <a:latin typeface="Pretendard"/>
              </a:rPr>
              <a:t>깊은 네트워크 아키텍처로 분류와 위치 지정 작업을 우수한 정확도로 수행합니다</a:t>
            </a:r>
            <a:r>
              <a:rPr lang="en-US" altLang="ko-KR" b="0" i="0">
                <a:solidFill>
                  <a:srgbClr val="3B3F4E"/>
                </a:solidFill>
                <a:effectLst/>
                <a:latin typeface="Pretendard"/>
              </a:rPr>
              <a:t>. VGG</a:t>
            </a:r>
            <a:r>
              <a:rPr lang="ko-KR" altLang="en-US" b="0" i="0">
                <a:solidFill>
                  <a:srgbClr val="3B3F4E"/>
                </a:solidFill>
                <a:effectLst/>
                <a:latin typeface="Pretendard"/>
              </a:rPr>
              <a:t>는객체 분류와 탐지 모델에서 많이 사용되는 네트워크 백본 중 하나입니다</a:t>
            </a:r>
            <a:endParaRPr lang="en-US" altLang="ko-KR" b="0" i="0">
              <a:solidFill>
                <a:srgbClr val="3B3F4E"/>
              </a:solidFill>
              <a:effectLst/>
              <a:latin typeface="Pretendard"/>
            </a:endParaRPr>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14</a:t>
            </a:fld>
            <a:endParaRPr lang="ko-KR" altLang="en-US" dirty="0"/>
          </a:p>
        </p:txBody>
      </p:sp>
    </p:spTree>
    <p:extLst>
      <p:ext uri="{BB962C8B-B14F-4D97-AF65-F5344CB8AC3E}">
        <p14:creationId xmlns:p14="http://schemas.microsoft.com/office/powerpoint/2010/main" val="1861896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94EF3-5BB2-1D76-D288-6588DBE53E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815EF1-F71F-5368-A107-A7662C823A2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C1694AD-7542-DC35-3050-00CCA6AD18C8}"/>
              </a:ext>
            </a:extLst>
          </p:cNvPr>
          <p:cNvSpPr>
            <a:spLocks noGrp="1"/>
          </p:cNvSpPr>
          <p:nvPr>
            <p:ph type="body" idx="1"/>
          </p:nvPr>
        </p:nvSpPr>
        <p:spPr/>
        <p:txBody>
          <a:bodyPr/>
          <a:lstStyle/>
          <a:p>
            <a:r>
              <a:rPr lang="en-US" altLang="ko-KR" b="0" i="0">
                <a:solidFill>
                  <a:srgbClr val="3B3F4E"/>
                </a:solidFill>
                <a:effectLst/>
                <a:latin typeface="Pretendard"/>
              </a:rPr>
              <a:t>GoogLeNet</a:t>
            </a:r>
            <a:r>
              <a:rPr lang="ko-KR" altLang="en-US" b="0" i="0">
                <a:solidFill>
                  <a:srgbClr val="3B3F4E"/>
                </a:solidFill>
                <a:effectLst/>
                <a:latin typeface="Pretendard"/>
              </a:rPr>
              <a:t>은 </a:t>
            </a:r>
            <a:r>
              <a:rPr lang="en-US" altLang="ko-KR" b="0" i="0">
                <a:solidFill>
                  <a:srgbClr val="3B3F4E"/>
                </a:solidFill>
                <a:effectLst/>
                <a:latin typeface="Pretendard"/>
              </a:rPr>
              <a:t>Inception </a:t>
            </a:r>
            <a:r>
              <a:rPr lang="ko-KR" altLang="en-US" b="0" i="0">
                <a:solidFill>
                  <a:srgbClr val="3B3F4E"/>
                </a:solidFill>
                <a:effectLst/>
                <a:latin typeface="Pretendard"/>
              </a:rPr>
              <a:t>모듈을 사용하여 입력 특성 맵을 효율적으로 처리하는 </a:t>
            </a:r>
            <a:r>
              <a:rPr lang="en-US" altLang="ko-KR" b="0" i="0">
                <a:solidFill>
                  <a:srgbClr val="3B3F4E"/>
                </a:solidFill>
                <a:effectLst/>
                <a:latin typeface="Pretendard"/>
              </a:rPr>
              <a:t>22</a:t>
            </a:r>
            <a:r>
              <a:rPr lang="ko-KR" altLang="en-US" b="0" i="0">
                <a:solidFill>
                  <a:srgbClr val="3B3F4E"/>
                </a:solidFill>
                <a:effectLst/>
                <a:latin typeface="Pretendard"/>
              </a:rPr>
              <a:t>개의 레이어로 구성된 심층 신경망입니다</a:t>
            </a:r>
            <a:r>
              <a:rPr lang="en-US" altLang="ko-KR" b="0" i="0">
                <a:solidFill>
                  <a:srgbClr val="3B3F4E"/>
                </a:solidFill>
                <a:effectLst/>
                <a:latin typeface="Pretendard"/>
              </a:rPr>
              <a:t>. </a:t>
            </a:r>
            <a:r>
              <a:rPr lang="ko-KR" altLang="en-US" b="0" i="0">
                <a:solidFill>
                  <a:srgbClr val="3B3F4E"/>
                </a:solidFill>
                <a:effectLst/>
                <a:latin typeface="Pretendard"/>
              </a:rPr>
              <a:t>이 모델은 로컬리 스파스 연결 아키텍처의 개념을 도입하여 계산 낭비와 오버피팅을 줄였습니다</a:t>
            </a:r>
            <a:r>
              <a:rPr lang="en-US" altLang="ko-KR" b="0" i="0">
                <a:solidFill>
                  <a:srgbClr val="3B3F4E"/>
                </a:solidFill>
                <a:effectLst/>
                <a:latin typeface="Pretendard"/>
              </a:rPr>
              <a:t>. GoogLeNet</a:t>
            </a:r>
            <a:r>
              <a:rPr lang="ko-KR" altLang="en-US" b="0" i="0">
                <a:solidFill>
                  <a:srgbClr val="3B3F4E"/>
                </a:solidFill>
                <a:effectLst/>
                <a:latin typeface="Pretendard"/>
              </a:rPr>
              <a:t>은 외부 데이터 없이도 </a:t>
            </a:r>
            <a:r>
              <a:rPr lang="en-US" altLang="ko-KR" b="0" i="0">
                <a:solidFill>
                  <a:srgbClr val="3B3F4E"/>
                </a:solidFill>
                <a:effectLst/>
                <a:latin typeface="Pretendard"/>
              </a:rPr>
              <a:t>ImageNet </a:t>
            </a:r>
            <a:r>
              <a:rPr lang="ko-KR" altLang="en-US" b="0" i="0">
                <a:solidFill>
                  <a:srgbClr val="3B3F4E"/>
                </a:solidFill>
                <a:effectLst/>
                <a:latin typeface="Pretendard"/>
              </a:rPr>
              <a:t>데이터셋에서 높은 정확도를 달성하며</a:t>
            </a:r>
            <a:r>
              <a:rPr lang="en-US" altLang="ko-KR" b="0" i="0">
                <a:solidFill>
                  <a:srgbClr val="3B3F4E"/>
                </a:solidFill>
                <a:effectLst/>
                <a:latin typeface="Pretendard"/>
              </a:rPr>
              <a:t>, </a:t>
            </a:r>
            <a:r>
              <a:rPr lang="ko-KR" altLang="en-US" b="0" i="0">
                <a:solidFill>
                  <a:srgbClr val="3B3F4E"/>
                </a:solidFill>
                <a:effectLst/>
                <a:latin typeface="Pretendard"/>
              </a:rPr>
              <a:t>파라미터가 많은 네트워크와 비교하여 계산 블록의 효과를 입증했습니다</a:t>
            </a:r>
            <a:endParaRPr lang="en-US" altLang="ko-KR" b="0" i="0">
              <a:solidFill>
                <a:srgbClr val="3B3F4E"/>
              </a:solidFill>
              <a:effectLst/>
              <a:latin typeface="Pretendard"/>
            </a:endParaRPr>
          </a:p>
          <a:p>
            <a:endParaRPr lang="en-US" altLang="ko-KR" b="0" i="0">
              <a:solidFill>
                <a:srgbClr val="3B3F4E"/>
              </a:solidFill>
              <a:effectLst/>
              <a:latin typeface="Pretendard"/>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a:t>ResNet</a:t>
            </a:r>
            <a:r>
              <a:rPr lang="ko-KR" altLang="en-US"/>
              <a:t>은 깊은 신경망에서 정확도 저하 문제를 완화하기 위해 잔차 학습을 도입한 모델입니다</a:t>
            </a:r>
            <a:r>
              <a:rPr lang="en-US" altLang="ko-KR"/>
              <a:t>. </a:t>
            </a:r>
            <a:r>
              <a:rPr lang="ko-KR" altLang="en-US"/>
              <a:t>스킵 연결을 통해 입력과 출력을 더하며</a:t>
            </a:r>
            <a:r>
              <a:rPr lang="en-US" altLang="ko-KR"/>
              <a:t>, </a:t>
            </a:r>
            <a:r>
              <a:rPr lang="ko-KR" altLang="en-US"/>
              <a:t>추가적인 파라미터나 계산 복잡성을 추가하지 않습니다</a:t>
            </a:r>
            <a:r>
              <a:rPr lang="en-US" altLang="ko-KR"/>
              <a:t>. </a:t>
            </a:r>
          </a:p>
          <a:p>
            <a:endParaRPr lang="en-US" altLang="ko-KR" b="0" i="0">
              <a:solidFill>
                <a:srgbClr val="3B3F4E"/>
              </a:solidFill>
              <a:effectLst/>
              <a:latin typeface="Pretendard"/>
            </a:endParaRPr>
          </a:p>
          <a:p>
            <a:endParaRPr lang="ko-KR" altLang="en-US"/>
          </a:p>
        </p:txBody>
      </p:sp>
      <p:sp>
        <p:nvSpPr>
          <p:cNvPr id="4" name="슬라이드 번호 개체 틀 3">
            <a:extLst>
              <a:ext uri="{FF2B5EF4-FFF2-40B4-BE49-F238E27FC236}">
                <a16:creationId xmlns:a16="http://schemas.microsoft.com/office/drawing/2014/main" id="{3E840CD4-CE73-9D3E-5A40-90449736DF6A}"/>
              </a:ext>
            </a:extLst>
          </p:cNvPr>
          <p:cNvSpPr>
            <a:spLocks noGrp="1"/>
          </p:cNvSpPr>
          <p:nvPr>
            <p:ph type="sldNum" sz="quarter" idx="5"/>
          </p:nvPr>
        </p:nvSpPr>
        <p:spPr/>
        <p:txBody>
          <a:bodyPr/>
          <a:lstStyle/>
          <a:p>
            <a:pPr>
              <a:defRPr/>
            </a:pPr>
            <a:fld id="{BFC9EFBA-4C98-4C74-9F4F-A0C6BA3D28BD}" type="slidenum">
              <a:rPr lang="ko-KR" altLang="en-US" smtClean="0"/>
              <a:pPr>
                <a:defRPr/>
              </a:pPr>
              <a:t>15</a:t>
            </a:fld>
            <a:endParaRPr lang="ko-KR" altLang="en-US" dirty="0"/>
          </a:p>
        </p:txBody>
      </p:sp>
    </p:spTree>
    <p:extLst>
      <p:ext uri="{BB962C8B-B14F-4D97-AF65-F5344CB8AC3E}">
        <p14:creationId xmlns:p14="http://schemas.microsoft.com/office/powerpoint/2010/main" val="1728494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3928A-3506-F8CE-1990-C9DA2085824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8D8D4B3-81BB-78CF-21AF-DC7C5F456C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966DA3-F096-105A-D31D-BEF8805D1E66}"/>
              </a:ext>
            </a:extLst>
          </p:cNvPr>
          <p:cNvSpPr>
            <a:spLocks noGrp="1"/>
          </p:cNvSpPr>
          <p:nvPr>
            <p:ph type="body" idx="1"/>
          </p:nvPr>
        </p:nvSpPr>
        <p:spPr/>
        <p:txBody>
          <a:bodyPr/>
          <a:lstStyle/>
          <a:p>
            <a:r>
              <a:rPr lang="en-US" altLang="ko-KR" b="0" i="0">
                <a:solidFill>
                  <a:srgbClr val="0D0D0D"/>
                </a:solidFill>
                <a:effectLst/>
                <a:latin typeface="Söhne"/>
              </a:rPr>
              <a:t>ResNeXt</a:t>
            </a:r>
            <a:r>
              <a:rPr lang="ko-KR" altLang="en-US" b="0" i="0">
                <a:solidFill>
                  <a:srgbClr val="0D0D0D"/>
                </a:solidFill>
                <a:effectLst/>
                <a:latin typeface="Söhne"/>
              </a:rPr>
              <a:t>는 </a:t>
            </a:r>
            <a:r>
              <a:rPr lang="en-US" altLang="ko-KR" b="0" i="0">
                <a:solidFill>
                  <a:srgbClr val="0D0D0D"/>
                </a:solidFill>
                <a:effectLst/>
                <a:latin typeface="Söhne"/>
              </a:rPr>
              <a:t>ResNet</a:t>
            </a:r>
            <a:r>
              <a:rPr lang="ko-KR" altLang="en-US" b="0" i="0">
                <a:solidFill>
                  <a:srgbClr val="0D0D0D"/>
                </a:solidFill>
                <a:effectLst/>
                <a:latin typeface="Söhne"/>
              </a:rPr>
              <a:t>을 발전시킨 아키텍처로</a:t>
            </a:r>
            <a:r>
              <a:rPr lang="en-US" altLang="ko-KR" b="0" i="0">
                <a:solidFill>
                  <a:srgbClr val="0D0D0D"/>
                </a:solidFill>
                <a:effectLst/>
                <a:latin typeface="Söhne"/>
              </a:rPr>
              <a:t>, </a:t>
            </a:r>
            <a:r>
              <a:rPr lang="ko-KR" altLang="en-US" b="0" i="0">
                <a:solidFill>
                  <a:srgbClr val="0D0D0D"/>
                </a:solidFill>
                <a:effectLst/>
                <a:latin typeface="Söhne"/>
              </a:rPr>
              <a:t>더 간단하고 효율적인 모델입니다</a:t>
            </a:r>
            <a:r>
              <a:rPr lang="en-US" altLang="ko-KR" b="0" i="0">
                <a:solidFill>
                  <a:srgbClr val="0D0D0D"/>
                </a:solidFill>
                <a:effectLst/>
                <a:latin typeface="Söhne"/>
              </a:rPr>
              <a:t>. </a:t>
            </a:r>
            <a:r>
              <a:rPr lang="ko-KR" altLang="en-US" b="0" i="0">
                <a:solidFill>
                  <a:srgbClr val="0D0D0D"/>
                </a:solidFill>
                <a:effectLst/>
                <a:latin typeface="Söhne"/>
              </a:rPr>
              <a:t>각 </a:t>
            </a:r>
            <a:r>
              <a:rPr lang="en-US" altLang="ko-KR" b="0" i="0">
                <a:solidFill>
                  <a:srgbClr val="0D0D0D"/>
                </a:solidFill>
                <a:effectLst/>
                <a:latin typeface="Söhne"/>
              </a:rPr>
              <a:t>ResNet </a:t>
            </a:r>
            <a:r>
              <a:rPr lang="ko-KR" altLang="en-US" b="0" i="0">
                <a:solidFill>
                  <a:srgbClr val="0D0D0D"/>
                </a:solidFill>
                <a:effectLst/>
                <a:latin typeface="Söhne"/>
              </a:rPr>
              <a:t>블록을 인셉션과 유사한 </a:t>
            </a:r>
            <a:r>
              <a:rPr lang="en-US" altLang="ko-KR" b="0" i="0">
                <a:solidFill>
                  <a:srgbClr val="0D0D0D"/>
                </a:solidFill>
                <a:effectLst/>
                <a:latin typeface="Söhne"/>
              </a:rPr>
              <a:t>ResNeXt </a:t>
            </a:r>
            <a:r>
              <a:rPr lang="ko-KR" altLang="en-US" b="0" i="0">
                <a:solidFill>
                  <a:srgbClr val="0D0D0D"/>
                </a:solidFill>
                <a:effectLst/>
                <a:latin typeface="Söhne"/>
              </a:rPr>
              <a:t>모듈로 대체하여 네트워크를 확장하고 일반화하기 쉽게 만들었습니다</a:t>
            </a:r>
            <a:r>
              <a:rPr lang="en-US" altLang="ko-KR" b="0" i="0">
                <a:solidFill>
                  <a:srgbClr val="0D0D0D"/>
                </a:solidFill>
                <a:effectLst/>
                <a:latin typeface="Söhne"/>
              </a:rPr>
              <a:t>. ResNeXt</a:t>
            </a:r>
            <a:r>
              <a:rPr lang="ko-KR" altLang="en-US" b="0" i="0">
                <a:solidFill>
                  <a:srgbClr val="0D0D0D"/>
                </a:solidFill>
                <a:effectLst/>
                <a:latin typeface="Söhne"/>
              </a:rPr>
              <a:t>는 적은 하이퍼파라미터로 높은 정확도를 달성하였습니다</a:t>
            </a:r>
            <a:endParaRPr lang="en-US" altLang="ko-KR" b="0" i="0">
              <a:solidFill>
                <a:srgbClr val="0D0D0D"/>
              </a:solidFill>
              <a:effectLst/>
              <a:latin typeface="Söhne"/>
            </a:endParaRPr>
          </a:p>
          <a:p>
            <a:r>
              <a:rPr lang="en-US" altLang="ko-KR" b="0" i="0">
                <a:solidFill>
                  <a:srgbClr val="0D0D0D"/>
                </a:solidFill>
                <a:effectLst/>
                <a:latin typeface="Söhne"/>
              </a:rPr>
              <a:t>CSPNet</a:t>
            </a:r>
            <a:r>
              <a:rPr lang="ko-KR" altLang="en-US" b="0" i="0">
                <a:solidFill>
                  <a:srgbClr val="0D0D0D"/>
                </a:solidFill>
                <a:effectLst/>
                <a:latin typeface="Söhne"/>
              </a:rPr>
              <a:t>은 중복되는 그래디언트 정보를 줄여 계산 리소스를 감소시키는 신경망 아키텍처입니다</a:t>
            </a:r>
            <a:r>
              <a:rPr lang="en-US" altLang="ko-KR" b="0" i="0">
                <a:solidFill>
                  <a:srgbClr val="0D0D0D"/>
                </a:solidFill>
                <a:effectLst/>
                <a:latin typeface="Söhne"/>
              </a:rPr>
              <a:t>. </a:t>
            </a:r>
            <a:r>
              <a:rPr lang="ko-KR" altLang="en-US" b="0" i="0">
                <a:solidFill>
                  <a:srgbClr val="0D0D0D"/>
                </a:solidFill>
                <a:effectLst/>
                <a:latin typeface="Söhne"/>
              </a:rPr>
              <a:t>이는 네트워크 내에서 그래디언트 흐름에 다른 경로를 생성하여 구현되며</a:t>
            </a:r>
            <a:r>
              <a:rPr lang="en-US" altLang="ko-KR" b="0" i="0">
                <a:solidFill>
                  <a:srgbClr val="0D0D0D"/>
                </a:solidFill>
                <a:effectLst/>
                <a:latin typeface="Söhne"/>
              </a:rPr>
              <a:t>, ResNet, ResNeXt, DenseNet </a:t>
            </a:r>
            <a:r>
              <a:rPr lang="ko-KR" altLang="en-US" b="0" i="0">
                <a:solidFill>
                  <a:srgbClr val="0D0D0D"/>
                </a:solidFill>
                <a:effectLst/>
                <a:latin typeface="Söhne"/>
              </a:rPr>
              <a:t>등 다양한 아키텍처에 적용할 수 있습니다</a:t>
            </a:r>
            <a:r>
              <a:rPr lang="en-US" altLang="ko-KR" b="0" i="0">
                <a:solidFill>
                  <a:srgbClr val="0D0D0D"/>
                </a:solidFill>
                <a:effectLst/>
                <a:latin typeface="Söhne"/>
              </a:rPr>
              <a:t>. CSPNet</a:t>
            </a:r>
            <a:r>
              <a:rPr lang="ko-KR" altLang="en-US" b="0" i="0">
                <a:solidFill>
                  <a:srgbClr val="0D0D0D"/>
                </a:solidFill>
                <a:effectLst/>
                <a:latin typeface="Söhne"/>
              </a:rPr>
              <a:t>을 적용하면 계산량이 </a:t>
            </a:r>
            <a:r>
              <a:rPr lang="en-US" altLang="ko-KR" b="0" i="0">
                <a:solidFill>
                  <a:srgbClr val="0D0D0D"/>
                </a:solidFill>
                <a:effectLst/>
                <a:latin typeface="Söhne"/>
              </a:rPr>
              <a:t>10%</a:t>
            </a:r>
            <a:r>
              <a:rPr lang="ko-KR" altLang="en-US" b="0" i="0">
                <a:solidFill>
                  <a:srgbClr val="0D0D0D"/>
                </a:solidFill>
                <a:effectLst/>
                <a:latin typeface="Söhne"/>
              </a:rPr>
              <a:t>에서 </a:t>
            </a:r>
            <a:r>
              <a:rPr lang="en-US" altLang="ko-KR" b="0" i="0">
                <a:solidFill>
                  <a:srgbClr val="0D0D0D"/>
                </a:solidFill>
                <a:effectLst/>
                <a:latin typeface="Söhne"/>
              </a:rPr>
              <a:t>20% </a:t>
            </a:r>
            <a:r>
              <a:rPr lang="ko-KR" altLang="en-US" b="0" i="0">
                <a:solidFill>
                  <a:srgbClr val="0D0D0D"/>
                </a:solidFill>
                <a:effectLst/>
                <a:latin typeface="Söhne"/>
              </a:rPr>
              <a:t>감소하고 정확도는 유지되거나 향상됩니다</a:t>
            </a:r>
            <a:r>
              <a:rPr lang="en-US" altLang="ko-KR" b="0" i="0">
                <a:solidFill>
                  <a:srgbClr val="0D0D0D"/>
                </a:solidFill>
                <a:effectLst/>
                <a:latin typeface="Söhne"/>
              </a:rPr>
              <a:t>. </a:t>
            </a:r>
            <a:r>
              <a:rPr lang="ko-KR" altLang="en-US" b="0" i="0">
                <a:solidFill>
                  <a:srgbClr val="0D0D0D"/>
                </a:solidFill>
                <a:effectLst/>
                <a:latin typeface="Söhne"/>
              </a:rPr>
              <a:t>이 방법은 메모리 비용과 계산 병목 현상을 크게 줄이며</a:t>
            </a:r>
            <a:r>
              <a:rPr lang="en-US" altLang="ko-KR" b="0" i="0">
                <a:solidFill>
                  <a:srgbClr val="0D0D0D"/>
                </a:solidFill>
                <a:effectLst/>
                <a:latin typeface="Söhne"/>
              </a:rPr>
              <a:t>, </a:t>
            </a:r>
            <a:r>
              <a:rPr lang="ko-KR" altLang="en-US" b="0" i="0">
                <a:solidFill>
                  <a:srgbClr val="0D0D0D"/>
                </a:solidFill>
                <a:effectLst/>
                <a:latin typeface="Söhne"/>
              </a:rPr>
              <a:t>최신 탐지기 모델 및 모바일</a:t>
            </a:r>
            <a:r>
              <a:rPr lang="en-US" altLang="ko-KR" b="0" i="0">
                <a:solidFill>
                  <a:srgbClr val="0D0D0D"/>
                </a:solidFill>
                <a:effectLst/>
                <a:latin typeface="Söhne"/>
              </a:rPr>
              <a:t>, </a:t>
            </a:r>
            <a:r>
              <a:rPr lang="ko-KR" altLang="en-US" b="0" i="0">
                <a:solidFill>
                  <a:srgbClr val="0D0D0D"/>
                </a:solidFill>
                <a:effectLst/>
                <a:latin typeface="Söhne"/>
              </a:rPr>
              <a:t>엣지 장치에서 활용됩니다</a:t>
            </a:r>
            <a:endParaRPr lang="en-US" altLang="ko-KR" b="0" i="0">
              <a:solidFill>
                <a:srgbClr val="0D0D0D"/>
              </a:solidFill>
              <a:effectLst/>
              <a:latin typeface="Söhne"/>
            </a:endParaRPr>
          </a:p>
          <a:p>
            <a:r>
              <a:rPr lang="en-US" altLang="ko-KR" b="0" i="0">
                <a:solidFill>
                  <a:srgbClr val="3B3F4E"/>
                </a:solidFill>
                <a:effectLst/>
                <a:latin typeface="Pretendard"/>
              </a:rPr>
              <a:t>EfficientNet</a:t>
            </a:r>
            <a:r>
              <a:rPr lang="ko-KR" altLang="en-US" b="0" i="0">
                <a:solidFill>
                  <a:srgbClr val="3B3F4E"/>
                </a:solidFill>
                <a:effectLst/>
                <a:latin typeface="Pretendard"/>
              </a:rPr>
              <a:t>은 네트워크 규모 조정에 기반한 효율적이고 간단한 아키텍처입니다</a:t>
            </a:r>
            <a:r>
              <a:rPr lang="en-US" altLang="ko-KR" b="0" i="0">
                <a:solidFill>
                  <a:srgbClr val="3B3F4E"/>
                </a:solidFill>
                <a:effectLst/>
                <a:latin typeface="Pretendard"/>
              </a:rPr>
              <a:t>. </a:t>
            </a:r>
            <a:r>
              <a:rPr lang="ko-KR" altLang="en-US" b="0" i="0">
                <a:solidFill>
                  <a:srgbClr val="3B3F4E"/>
                </a:solidFill>
                <a:effectLst/>
                <a:latin typeface="Pretendard"/>
              </a:rPr>
              <a:t>이 아키텍처는 깊이</a:t>
            </a:r>
            <a:r>
              <a:rPr lang="en-US" altLang="ko-KR" b="0" i="0">
                <a:solidFill>
                  <a:srgbClr val="3B3F4E"/>
                </a:solidFill>
                <a:effectLst/>
                <a:latin typeface="Pretendard"/>
              </a:rPr>
              <a:t>, </a:t>
            </a:r>
            <a:r>
              <a:rPr lang="ko-KR" altLang="en-US" b="0" i="0">
                <a:solidFill>
                  <a:srgbClr val="3B3F4E"/>
                </a:solidFill>
                <a:effectLst/>
                <a:latin typeface="Pretendard"/>
              </a:rPr>
              <a:t>너비</a:t>
            </a:r>
            <a:r>
              <a:rPr lang="en-US" altLang="ko-KR" b="0" i="0">
                <a:solidFill>
                  <a:srgbClr val="3B3F4E"/>
                </a:solidFill>
                <a:effectLst/>
                <a:latin typeface="Pretendard"/>
              </a:rPr>
              <a:t>, </a:t>
            </a:r>
            <a:r>
              <a:rPr lang="ko-KR" altLang="en-US" b="0" i="0">
                <a:solidFill>
                  <a:srgbClr val="3B3F4E"/>
                </a:solidFill>
                <a:effectLst/>
                <a:latin typeface="Pretendard"/>
              </a:rPr>
              <a:t>해상도를 균일하게 조정하여 모델의 성능을 향상시키는 방식을 채택하였습니다</a:t>
            </a:r>
            <a:r>
              <a:rPr lang="en-US" altLang="ko-KR" b="0" i="0">
                <a:solidFill>
                  <a:srgbClr val="3B3F4E"/>
                </a:solidFill>
                <a:effectLst/>
                <a:latin typeface="Pretendard"/>
              </a:rPr>
              <a:t>. </a:t>
            </a:r>
            <a:endParaRPr lang="en-US" altLang="ko-KR" b="0" i="0">
              <a:solidFill>
                <a:srgbClr val="0D0D0D"/>
              </a:solidFill>
              <a:effectLst/>
              <a:latin typeface="Söhne"/>
            </a:endParaRPr>
          </a:p>
          <a:p>
            <a:endParaRPr lang="en-US" altLang="ko-KR"/>
          </a:p>
          <a:p>
            <a:endParaRPr lang="ko-KR" altLang="en-US"/>
          </a:p>
        </p:txBody>
      </p:sp>
      <p:sp>
        <p:nvSpPr>
          <p:cNvPr id="4" name="슬라이드 번호 개체 틀 3">
            <a:extLst>
              <a:ext uri="{FF2B5EF4-FFF2-40B4-BE49-F238E27FC236}">
                <a16:creationId xmlns:a16="http://schemas.microsoft.com/office/drawing/2014/main" id="{5FBBF240-78AB-84B1-85B1-2C471811ACFD}"/>
              </a:ext>
            </a:extLst>
          </p:cNvPr>
          <p:cNvSpPr>
            <a:spLocks noGrp="1"/>
          </p:cNvSpPr>
          <p:nvPr>
            <p:ph type="sldNum" sz="quarter" idx="5"/>
          </p:nvPr>
        </p:nvSpPr>
        <p:spPr/>
        <p:txBody>
          <a:bodyPr/>
          <a:lstStyle/>
          <a:p>
            <a:pPr>
              <a:defRPr/>
            </a:pPr>
            <a:fld id="{BFC9EFBA-4C98-4C74-9F4F-A0C6BA3D28BD}" type="slidenum">
              <a:rPr lang="ko-KR" altLang="en-US" smtClean="0"/>
              <a:pPr>
                <a:defRPr/>
              </a:pPr>
              <a:t>16</a:t>
            </a:fld>
            <a:endParaRPr lang="ko-KR" altLang="en-US" dirty="0"/>
          </a:p>
        </p:txBody>
      </p:sp>
    </p:spTree>
    <p:extLst>
      <p:ext uri="{BB962C8B-B14F-4D97-AF65-F5344CB8AC3E}">
        <p14:creationId xmlns:p14="http://schemas.microsoft.com/office/powerpoint/2010/main" val="1509812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a:solidFill>
                  <a:srgbClr val="3B3F4E"/>
                </a:solidFill>
                <a:effectLst/>
                <a:latin typeface="Pretendard"/>
              </a:rPr>
              <a:t>초당 수행되는 부동 소수점 연산의 양을 나타내는 지표입니다</a:t>
            </a:r>
            <a:r>
              <a:rPr lang="en-US" altLang="ko-KR" b="0" i="0">
                <a:solidFill>
                  <a:srgbClr val="3B3F4E"/>
                </a:solidFill>
                <a:effectLst/>
                <a:latin typeface="Pretendard"/>
              </a:rPr>
              <a:t>. </a:t>
            </a:r>
            <a:r>
              <a:rPr lang="ko-KR" altLang="en-US" b="0" i="0">
                <a:solidFill>
                  <a:srgbClr val="3B3F4E"/>
                </a:solidFill>
                <a:effectLst/>
                <a:latin typeface="Pretendard"/>
              </a:rPr>
              <a:t>이는 모델의 복잡성과 계산량을 측정하는 데 사용됩니다</a:t>
            </a:r>
            <a:r>
              <a:rPr lang="en-US" altLang="ko-KR" b="0" i="0">
                <a:solidFill>
                  <a:srgbClr val="3B3F4E"/>
                </a:solidFill>
                <a:effectLst/>
                <a:latin typeface="Pretendard"/>
              </a:rPr>
              <a:t>. </a:t>
            </a:r>
            <a:r>
              <a:rPr lang="ko-KR" altLang="en-US" b="0" i="0">
                <a:solidFill>
                  <a:srgbClr val="3B3F4E"/>
                </a:solidFill>
                <a:effectLst/>
                <a:latin typeface="Pretendard"/>
              </a:rPr>
              <a:t>표에서 </a:t>
            </a:r>
            <a:r>
              <a:rPr lang="en-US" altLang="ko-KR" b="0" i="0">
                <a:solidFill>
                  <a:srgbClr val="3B3F4E"/>
                </a:solidFill>
                <a:effectLst/>
                <a:latin typeface="Pretendard"/>
              </a:rPr>
              <a:t>FLOPs</a:t>
            </a:r>
            <a:r>
              <a:rPr lang="ko-KR" altLang="en-US" b="0" i="0">
                <a:solidFill>
                  <a:srgbClr val="3B3F4E"/>
                </a:solidFill>
                <a:effectLst/>
                <a:latin typeface="Pretendard"/>
              </a:rPr>
              <a:t>는 모델이 </a:t>
            </a:r>
            <a:r>
              <a:rPr lang="en-US" altLang="ko-KR" b="0" i="0">
                <a:solidFill>
                  <a:srgbClr val="3B3F4E"/>
                </a:solidFill>
                <a:effectLst/>
                <a:latin typeface="Pretendard"/>
              </a:rPr>
              <a:t>10</a:t>
            </a:r>
            <a:r>
              <a:rPr lang="ko-KR" altLang="en-US" b="0" i="0">
                <a:solidFill>
                  <a:srgbClr val="3B3F4E"/>
                </a:solidFill>
                <a:effectLst/>
                <a:latin typeface="Pretendard"/>
              </a:rPr>
              <a:t>억 개의 연산을 수행하는 데 소요되는 양을 나타내며</a:t>
            </a:r>
            <a:r>
              <a:rPr lang="en-US" altLang="ko-KR" b="0" i="0">
                <a:solidFill>
                  <a:srgbClr val="3B3F4E"/>
                </a:solidFill>
                <a:effectLst/>
                <a:latin typeface="Pretendard"/>
              </a:rPr>
              <a:t>, </a:t>
            </a:r>
            <a:r>
              <a:rPr lang="ko-KR" altLang="en-US" b="0" i="0">
                <a:solidFill>
                  <a:srgbClr val="3B3F4E"/>
                </a:solidFill>
                <a:effectLst/>
                <a:latin typeface="Pretendard"/>
              </a:rPr>
              <a:t>이는 모델의 계산 비용을 측정하는 데 도움을 줍니다</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17</a:t>
            </a:fld>
            <a:endParaRPr lang="ko-KR" altLang="en-US" dirty="0"/>
          </a:p>
        </p:txBody>
      </p:sp>
    </p:spTree>
    <p:extLst>
      <p:ext uri="{BB962C8B-B14F-4D97-AF65-F5344CB8AC3E}">
        <p14:creationId xmlns:p14="http://schemas.microsoft.com/office/powerpoint/2010/main" val="1674039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mj-lt"/>
              <a:buNone/>
            </a:pPr>
            <a:r>
              <a:rPr lang="en-US" altLang="ko-KR" b="0" i="0">
                <a:solidFill>
                  <a:srgbClr val="0D0D0D"/>
                </a:solidFill>
                <a:effectLst/>
                <a:latin typeface="Söhne"/>
              </a:rPr>
              <a:t>Pioneer work"</a:t>
            </a:r>
            <a:r>
              <a:rPr lang="ko-KR" altLang="en-US" b="0" i="0">
                <a:solidFill>
                  <a:srgbClr val="0D0D0D"/>
                </a:solidFill>
                <a:effectLst/>
                <a:latin typeface="Söhne"/>
              </a:rPr>
              <a:t>는 해당 분야의 발전에 지대한 영향을 미치는 중요한 연구나 개발을 나타내는 것</a:t>
            </a:r>
            <a:endParaRPr lang="en-US" altLang="ko-KR" b="0" i="0" u="none" strike="noStrike">
              <a:solidFill>
                <a:srgbClr val="3B3F4E"/>
              </a:solidFill>
              <a:effectLst/>
              <a:latin typeface="Pretendard"/>
            </a:endParaRPr>
          </a:p>
          <a:p>
            <a:pPr algn="l">
              <a:buFont typeface="+mj-lt"/>
              <a:buAutoNum type="arabicPeriod"/>
            </a:pPr>
            <a:r>
              <a:rPr lang="en-US" altLang="ko-KR" b="0" i="0" u="none" strike="noStrike">
                <a:solidFill>
                  <a:srgbClr val="3B3F4E"/>
                </a:solidFill>
                <a:effectLst/>
                <a:latin typeface="Pretendard"/>
              </a:rPr>
              <a:t>Viola-Jones: Viola-Jones </a:t>
            </a:r>
            <a:r>
              <a:rPr lang="ko-KR" altLang="en-US" b="0" i="0" u="none" strike="noStrike">
                <a:solidFill>
                  <a:srgbClr val="3B3F4E"/>
                </a:solidFill>
                <a:effectLst/>
                <a:latin typeface="Pretendard"/>
              </a:rPr>
              <a:t>객체 디텍터는 얼굴 감지에 특화된 정확하고 빠른 알고리즘으로</a:t>
            </a:r>
            <a:r>
              <a:rPr lang="en-US" altLang="ko-KR" b="0" i="0" u="none" strike="noStrike">
                <a:solidFill>
                  <a:srgbClr val="3B3F4E"/>
                </a:solidFill>
                <a:effectLst/>
                <a:latin typeface="Pretendard"/>
              </a:rPr>
              <a:t>, </a:t>
            </a:r>
            <a:r>
              <a:rPr lang="ko-KR" altLang="en-US" b="0" i="0" u="none" strike="noStrike">
                <a:solidFill>
                  <a:srgbClr val="3B3F4E"/>
                </a:solidFill>
                <a:effectLst/>
                <a:latin typeface="Pretendard"/>
              </a:rPr>
              <a:t>작은 장치에서 여전히 많이 사용됩니다</a:t>
            </a:r>
            <a:r>
              <a:rPr lang="en-US" altLang="ko-KR" b="0" i="0" u="none" strike="noStrike">
                <a:solidFill>
                  <a:srgbClr val="3B3F4E"/>
                </a:solidFill>
                <a:effectLst/>
                <a:latin typeface="Pretendard"/>
              </a:rPr>
              <a:t>.</a:t>
            </a:r>
          </a:p>
          <a:p>
            <a:pPr algn="l">
              <a:buFont typeface="+mj-lt"/>
              <a:buAutoNum type="arabicPeriod"/>
            </a:pPr>
            <a:r>
              <a:rPr lang="en-US" altLang="ko-KR" b="0" i="0" u="none" strike="noStrike">
                <a:solidFill>
                  <a:srgbClr val="3B3F4E"/>
                </a:solidFill>
                <a:effectLst/>
                <a:latin typeface="Pretendard"/>
              </a:rPr>
              <a:t>HOG Detector: HOG </a:t>
            </a:r>
            <a:r>
              <a:rPr lang="ko-KR" altLang="en-US" b="0" i="0" u="none" strike="noStrike">
                <a:solidFill>
                  <a:srgbClr val="3B3F4E"/>
                </a:solidFill>
                <a:effectLst/>
                <a:latin typeface="Pretendard"/>
              </a:rPr>
              <a:t>특징 기술자는 객체 감지를 위해 엣지의 그래디언트와 방향을 활용하여 특징을 추출하며</a:t>
            </a:r>
            <a:r>
              <a:rPr lang="en-US" altLang="ko-KR" b="0" i="0" u="none" strike="noStrike">
                <a:solidFill>
                  <a:srgbClr val="3B3F4E"/>
                </a:solidFill>
                <a:effectLst/>
                <a:latin typeface="Pretendard"/>
              </a:rPr>
              <a:t>, </a:t>
            </a:r>
            <a:r>
              <a:rPr lang="ko-KR" altLang="en-US" b="0" i="0" u="none" strike="noStrike">
                <a:solidFill>
                  <a:srgbClr val="3B3F4E"/>
                </a:solidFill>
                <a:effectLst/>
                <a:latin typeface="Pretendard"/>
              </a:rPr>
              <a:t>보행자 감지를 위해 제안되었습니다</a:t>
            </a:r>
            <a:r>
              <a:rPr lang="en-US" altLang="ko-KR" b="0" i="0" u="none" strike="noStrike">
                <a:solidFill>
                  <a:srgbClr val="3B3F4E"/>
                </a:solidFill>
                <a:effectLst/>
                <a:latin typeface="Pretendard"/>
              </a:rPr>
              <a:t>.</a:t>
            </a:r>
          </a:p>
          <a:p>
            <a:pPr algn="l">
              <a:buFont typeface="+mj-lt"/>
              <a:buAutoNum type="arabicPeriod"/>
            </a:pPr>
            <a:r>
              <a:rPr lang="en-US" altLang="ko-KR" b="0" i="0" u="none" strike="noStrike">
                <a:solidFill>
                  <a:srgbClr val="3B3F4E"/>
                </a:solidFill>
                <a:effectLst/>
                <a:latin typeface="Pretendard"/>
              </a:rPr>
              <a:t>DPM: DPM</a:t>
            </a:r>
            <a:r>
              <a:rPr lang="ko-KR" altLang="en-US" b="0" i="0" u="none" strike="noStrike">
                <a:solidFill>
                  <a:srgbClr val="3B3F4E"/>
                </a:solidFill>
                <a:effectLst/>
                <a:latin typeface="Pretendard"/>
              </a:rPr>
              <a:t>은 개별 객체 파트를 사용하여 감지하며</a:t>
            </a:r>
            <a:r>
              <a:rPr lang="en-US" altLang="ko-KR" b="0" i="0" u="none" strike="noStrike">
                <a:solidFill>
                  <a:srgbClr val="3B3F4E"/>
                </a:solidFill>
                <a:effectLst/>
                <a:latin typeface="Pretendard"/>
              </a:rPr>
              <a:t>, HOG</a:t>
            </a:r>
            <a:r>
              <a:rPr lang="ko-KR" altLang="en-US" b="0" i="0" u="none" strike="noStrike">
                <a:solidFill>
                  <a:srgbClr val="3B3F4E"/>
                </a:solidFill>
                <a:effectLst/>
                <a:latin typeface="Pretendard"/>
              </a:rPr>
              <a:t>보다 더 높은 정확도를 달성했습니다</a:t>
            </a:r>
            <a:r>
              <a:rPr lang="en-US" altLang="ko-KR" b="0" i="0" u="none" strike="noStrike">
                <a:solidFill>
                  <a:srgbClr val="3B3F4E"/>
                </a:solidFill>
                <a:effectLst/>
                <a:latin typeface="Pretendard"/>
              </a:rPr>
              <a:t>. </a:t>
            </a:r>
            <a:r>
              <a:rPr lang="ko-KR" altLang="en-US" b="0" i="0" u="none" strike="noStrike">
                <a:solidFill>
                  <a:srgbClr val="3B3F4E"/>
                </a:solidFill>
                <a:effectLst/>
                <a:latin typeface="Pretendard"/>
              </a:rPr>
              <a:t>이는 객체를 파트로 분할하여 조합을 통해 감지를 생성합니다</a:t>
            </a:r>
            <a:r>
              <a:rPr lang="en-US" altLang="ko-KR" b="0" i="0" u="none" strike="noStrike">
                <a:solidFill>
                  <a:srgbClr val="3B3F4E"/>
                </a:solidFill>
                <a:effectLst/>
                <a:latin typeface="Pretendard"/>
              </a:rPr>
              <a:t>.</a:t>
            </a:r>
          </a:p>
          <a:p>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18</a:t>
            </a:fld>
            <a:endParaRPr lang="ko-KR" altLang="en-US" dirty="0"/>
          </a:p>
        </p:txBody>
      </p:sp>
    </p:spTree>
    <p:extLst>
      <p:ext uri="{BB962C8B-B14F-4D97-AF65-F5344CB8AC3E}">
        <p14:creationId xmlns:p14="http://schemas.microsoft.com/office/powerpoint/2010/main" val="2801653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a:t> rcnn</a:t>
            </a:r>
            <a:r>
              <a:rPr lang="ko-KR" altLang="en-US" sz="1200"/>
              <a:t>은 </a:t>
            </a:r>
            <a:r>
              <a:rPr lang="en-US" altLang="ko-KR" sz="1200"/>
              <a:t>Selective Search</a:t>
            </a:r>
            <a:r>
              <a:rPr lang="ko-KR" altLang="en-US" sz="1200" b="0" i="0">
                <a:solidFill>
                  <a:srgbClr val="0D0D0D"/>
                </a:solidFill>
                <a:effectLst/>
                <a:latin typeface="Söhne"/>
              </a:rPr>
              <a:t>를</a:t>
            </a:r>
            <a:r>
              <a:rPr lang="ko-KR" altLang="en-US" b="0" i="0">
                <a:solidFill>
                  <a:srgbClr val="0D0D0D"/>
                </a:solidFill>
                <a:effectLst/>
                <a:latin typeface="Söhne"/>
              </a:rPr>
              <a:t> 사용하여 </a:t>
            </a:r>
            <a:r>
              <a:rPr lang="en-US" altLang="ko-KR" b="0" i="0">
                <a:solidFill>
                  <a:srgbClr val="0D0D0D"/>
                </a:solidFill>
                <a:effectLst/>
                <a:latin typeface="Söhne"/>
              </a:rPr>
              <a:t>2000</a:t>
            </a:r>
            <a:r>
              <a:rPr lang="ko-KR" altLang="en-US" b="0" i="0">
                <a:solidFill>
                  <a:srgbClr val="0D0D0D"/>
                </a:solidFill>
                <a:effectLst/>
                <a:latin typeface="Söhne"/>
              </a:rPr>
              <a:t>개의 객체 후보를 생성한 후</a:t>
            </a:r>
            <a:r>
              <a:rPr lang="en-US" altLang="ko-KR" b="0" i="0">
                <a:solidFill>
                  <a:srgbClr val="0D0D0D"/>
                </a:solidFill>
                <a:effectLst/>
                <a:latin typeface="Söhne"/>
              </a:rPr>
              <a:t>, </a:t>
            </a:r>
            <a:r>
              <a:rPr lang="ko-KR" altLang="en-US" b="0" i="0">
                <a:solidFill>
                  <a:srgbClr val="0D0D0D"/>
                </a:solidFill>
                <a:effectLst/>
                <a:latin typeface="Söhne"/>
              </a:rPr>
              <a:t>특징 추출을 위해 </a:t>
            </a:r>
            <a:r>
              <a:rPr lang="en-US" altLang="ko-KR" b="0" i="0">
                <a:solidFill>
                  <a:srgbClr val="0D0D0D"/>
                </a:solidFill>
                <a:effectLst/>
                <a:latin typeface="Söhne"/>
              </a:rPr>
              <a:t>CNN</a:t>
            </a:r>
            <a:r>
              <a:rPr lang="ko-KR" altLang="en-US" b="0" i="0">
                <a:solidFill>
                  <a:srgbClr val="0D0D0D"/>
                </a:solidFill>
                <a:effectLst/>
                <a:latin typeface="Söhne"/>
              </a:rPr>
              <a:t>을 사용합니다</a:t>
            </a:r>
            <a:r>
              <a:rPr lang="en-US" altLang="ko-KR" b="0" i="0">
                <a:solidFill>
                  <a:srgbClr val="0D0D0D"/>
                </a:solidFill>
                <a:effectLst/>
                <a:latin typeface="Söhne"/>
              </a:rPr>
              <a:t>. </a:t>
            </a:r>
            <a:r>
              <a:rPr lang="ko-KR" altLang="en-US" b="0" i="0">
                <a:solidFill>
                  <a:srgbClr val="0D0D0D"/>
                </a:solidFill>
                <a:effectLst/>
                <a:latin typeface="Söhne"/>
              </a:rPr>
              <a:t>이러한 특징은 클래스별 </a:t>
            </a:r>
            <a:r>
              <a:rPr lang="en-US" altLang="ko-KR" b="0" i="0">
                <a:solidFill>
                  <a:srgbClr val="0D0D0D"/>
                </a:solidFill>
                <a:effectLst/>
                <a:latin typeface="Söhne"/>
              </a:rPr>
              <a:t>SVM</a:t>
            </a:r>
            <a:r>
              <a:rPr lang="ko-KR" altLang="en-US" b="0" i="0">
                <a:solidFill>
                  <a:srgbClr val="0D0D0D"/>
                </a:solidFill>
                <a:effectLst/>
                <a:latin typeface="Söhne"/>
              </a:rPr>
              <a:t>에 피드되어 신뢰도를 점수화하고</a:t>
            </a:r>
            <a:r>
              <a:rPr lang="en-US" altLang="ko-KR" b="0" i="0">
                <a:solidFill>
                  <a:srgbClr val="0D0D0D"/>
                </a:solidFill>
                <a:effectLst/>
                <a:latin typeface="Söhne"/>
              </a:rPr>
              <a:t>,</a:t>
            </a:r>
            <a:r>
              <a:rPr lang="ko-KR" altLang="en-US" b="0" i="0">
                <a:solidFill>
                  <a:srgbClr val="0D0D0D"/>
                </a:solidFill>
                <a:effectLst/>
                <a:latin typeface="Söhne"/>
              </a:rPr>
              <a:t>리그레서를 사용하여 바운딩 박스가 예측됩니다</a:t>
            </a:r>
            <a:r>
              <a:rPr lang="en-US" altLang="ko-KR" b="0" i="0">
                <a:solidFill>
                  <a:srgbClr val="0D0D0D"/>
                </a:solidFill>
                <a:effectLst/>
                <a:latin typeface="Söhne"/>
              </a:rPr>
              <a:t>. </a:t>
            </a:r>
            <a:r>
              <a:rPr lang="ko-KR" altLang="en-US" b="0" i="0">
                <a:solidFill>
                  <a:srgbClr val="0D0D0D"/>
                </a:solidFill>
                <a:effectLst/>
                <a:latin typeface="Söhne"/>
              </a:rPr>
              <a:t>그러나 </a:t>
            </a:r>
            <a:r>
              <a:rPr lang="en-US" altLang="ko-KR" b="0" i="0">
                <a:solidFill>
                  <a:srgbClr val="0D0D0D"/>
                </a:solidFill>
                <a:effectLst/>
                <a:latin typeface="Söhne"/>
              </a:rPr>
              <a:t>R-CNN</a:t>
            </a:r>
            <a:r>
              <a:rPr lang="ko-KR" altLang="en-US" b="0" i="0">
                <a:solidFill>
                  <a:srgbClr val="0D0D0D"/>
                </a:solidFill>
                <a:effectLst/>
                <a:latin typeface="Söhne"/>
              </a:rPr>
              <a:t>의 </a:t>
            </a:r>
            <a:r>
              <a:rPr lang="en-US" altLang="ko-KR" sz="1200"/>
              <a:t>multistage</a:t>
            </a:r>
            <a:r>
              <a:rPr lang="ko-KR" altLang="en-US" b="0" i="0">
                <a:solidFill>
                  <a:srgbClr val="0D0D0D"/>
                </a:solidFill>
                <a:effectLst/>
                <a:latin typeface="Söhne"/>
              </a:rPr>
              <a:t> 훈련 과정은 느리고 복잡하며 자원이 많이 필요하여 실용성이 제한되었습니다</a:t>
            </a:r>
            <a:r>
              <a:rPr lang="en-US" altLang="ko-KR" b="0" i="0">
                <a:solidFill>
                  <a:srgbClr val="0D0D0D"/>
                </a:solidFill>
                <a:effectLst/>
                <a:latin typeface="Söhne"/>
              </a:rPr>
              <a:t>.</a:t>
            </a:r>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19</a:t>
            </a:fld>
            <a:endParaRPr lang="ko-KR" altLang="en-US" dirty="0"/>
          </a:p>
        </p:txBody>
      </p:sp>
    </p:spTree>
    <p:extLst>
      <p:ext uri="{BB962C8B-B14F-4D97-AF65-F5344CB8AC3E}">
        <p14:creationId xmlns:p14="http://schemas.microsoft.com/office/powerpoint/2010/main" val="254447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latinLnBrk="1">
              <a:spcAft>
                <a:spcPts val="800"/>
              </a:spcAft>
            </a:pPr>
            <a:r>
              <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인트로덕션에서 객체 감지 간단히 설명</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 </a:t>
            </a:r>
            <a:r>
              <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시야 내의 모든 객체의 인스턴스</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자동차</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인간</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도로 표지판 등</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를 식별하고 지역화하는 것</a:t>
            </a:r>
          </a:p>
          <a:p>
            <a:pPr latinLnBrk="1">
              <a:spcAft>
                <a:spcPts val="800"/>
              </a:spcAft>
            </a:pPr>
            <a:r>
              <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객체 감지의 발전 과정 요약 매우 간단히</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 </a:t>
            </a:r>
            <a:r>
              <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수동 특징 추출기의 앙상블에서부터 </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CNN </a:t>
            </a:r>
            <a:r>
              <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및 딥러닝으로 이어진다</a:t>
            </a:r>
          </a:p>
          <a:p>
            <a:r>
              <a:rPr lang="ko-KR" altLang="en-US" sz="1800">
                <a:effectLst/>
                <a:ea typeface="맑은 고딕" panose="020B0503020000020004" pitchFamily="50" charset="-127"/>
                <a:cs typeface="Times New Roman" panose="02020603050405020304" pitchFamily="18" charset="0"/>
              </a:rPr>
              <a:t>이 논문의 </a:t>
            </a:r>
            <a:r>
              <a:rPr lang="ko-KR" altLang="ko-KR" sz="1800">
                <a:effectLst/>
                <a:ea typeface="맑은 고딕" panose="020B0503020000020004" pitchFamily="50" charset="-127"/>
                <a:cs typeface="Times New Roman" panose="02020603050405020304" pitchFamily="18" charset="0"/>
              </a:rPr>
              <a:t>주요 기여 설명</a:t>
            </a:r>
            <a:r>
              <a:rPr lang="en-US" altLang="ko-KR" sz="1800">
                <a:effectLst/>
                <a:ea typeface="맑은 고딕" panose="020B0503020000020004" pitchFamily="50" charset="-127"/>
                <a:cs typeface="Times New Roman" panose="02020603050405020304" pitchFamily="18" charset="0"/>
              </a:rPr>
              <a:t> : </a:t>
            </a:r>
            <a:r>
              <a:rPr lang="en-US" altLang="ko-KR" sz="1800"/>
              <a:t> 1) single and two stage detectors </a:t>
            </a:r>
            <a:r>
              <a:rPr lang="ko-KR" altLang="en-US" sz="2800" b="0" i="0">
                <a:solidFill>
                  <a:srgbClr val="374151"/>
                </a:solidFill>
                <a:effectLst/>
                <a:latin typeface="Söhne"/>
              </a:rPr>
              <a:t>의 주요 오브젝트 디텍터를 깊이 분석한다</a:t>
            </a:r>
            <a:r>
              <a:rPr lang="en-US" altLang="ko-KR" sz="2800" b="0" i="0">
                <a:solidFill>
                  <a:srgbClr val="374151"/>
                </a:solidFill>
                <a:effectLst/>
                <a:latin typeface="Söhne"/>
              </a:rPr>
              <a:t>. </a:t>
            </a:r>
            <a:r>
              <a:rPr lang="ko-KR" altLang="en-US" sz="2800" b="0" i="0">
                <a:solidFill>
                  <a:srgbClr val="374151"/>
                </a:solidFill>
                <a:effectLst/>
                <a:latin typeface="Söhne"/>
              </a:rPr>
              <a:t>또한 이러한 방법들의 진화를 역사적으로 살펴본다</a:t>
            </a:r>
            <a:endParaRPr lang="en-US" altLang="ko-KR" sz="1800">
              <a:effectLst/>
              <a:ea typeface="맑은 고딕" panose="020B0503020000020004" pitchFamily="50" charset="-127"/>
              <a:cs typeface="Times New Roman" panose="02020603050405020304" pitchFamily="18" charset="0"/>
            </a:endParaRPr>
          </a:p>
          <a:p>
            <a:r>
              <a:rPr lang="en-US" altLang="ko-KR"/>
              <a:t>2) </a:t>
            </a:r>
            <a:r>
              <a:rPr lang="ko-KR" altLang="en-US" b="0" i="0">
                <a:solidFill>
                  <a:srgbClr val="374151"/>
                </a:solidFill>
                <a:effectLst/>
                <a:latin typeface="Söhne"/>
              </a:rPr>
              <a:t>랜드마크 백본 아키텍처와 가벼운 모델의 상세한 평가를 제시</a:t>
            </a:r>
            <a:r>
              <a:rPr lang="en-US" altLang="ko-KR" b="0" i="0">
                <a:solidFill>
                  <a:srgbClr val="374151"/>
                </a:solidFill>
                <a:effectLst/>
                <a:latin typeface="Söhne"/>
              </a:rPr>
              <a:t>.</a:t>
            </a:r>
            <a:r>
              <a:rPr lang="ko-KR" altLang="en-US" b="0" i="0">
                <a:solidFill>
                  <a:srgbClr val="374151"/>
                </a:solidFill>
                <a:effectLst/>
                <a:latin typeface="Söhne"/>
              </a:rPr>
              <a:t> 이 두 주제에 대한 포괄적인 개요를 제공하는 논문을 찾을 수 없었다고함</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2</a:t>
            </a:fld>
            <a:endParaRPr lang="ko-KR" altLang="en-US" dirty="0"/>
          </a:p>
        </p:txBody>
      </p:sp>
    </p:spTree>
    <p:extLst>
      <p:ext uri="{BB962C8B-B14F-4D97-AF65-F5344CB8AC3E}">
        <p14:creationId xmlns:p14="http://schemas.microsoft.com/office/powerpoint/2010/main" val="351834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686C2-E071-4C3B-3C60-DCCFF00D34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DBF6E2-8BBD-0A3D-0B5D-9C9D2B9F87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5B0548-D587-8CC2-5087-4E5897C04919}"/>
              </a:ext>
            </a:extLst>
          </p:cNvPr>
          <p:cNvSpPr>
            <a:spLocks noGrp="1"/>
          </p:cNvSpPr>
          <p:nvPr>
            <p:ph type="body" idx="1"/>
          </p:nvPr>
        </p:nvSpPr>
        <p:spPr/>
        <p:txBody>
          <a:bodyPr/>
          <a:lstStyle/>
          <a:p>
            <a:br>
              <a:rPr lang="ko-KR" altLang="en-US"/>
            </a:br>
            <a:r>
              <a:rPr lang="en-US" altLang="ko-KR" b="0" i="0">
                <a:solidFill>
                  <a:srgbClr val="0D0D0D"/>
                </a:solidFill>
                <a:effectLst/>
                <a:latin typeface="Söhne"/>
              </a:rPr>
              <a:t>SPP-Net</a:t>
            </a:r>
            <a:r>
              <a:rPr lang="ko-KR" altLang="en-US" b="0" i="0">
                <a:solidFill>
                  <a:srgbClr val="0D0D0D"/>
                </a:solidFill>
                <a:effectLst/>
                <a:latin typeface="Söhne"/>
              </a:rPr>
              <a:t>은 </a:t>
            </a:r>
            <a:r>
              <a:rPr lang="en-US" altLang="ko-KR" b="0" i="0">
                <a:solidFill>
                  <a:srgbClr val="0D0D0D"/>
                </a:solidFill>
                <a:effectLst/>
                <a:latin typeface="Söhne"/>
              </a:rPr>
              <a:t>Spatial Pyramid Pooling (SPP) </a:t>
            </a:r>
            <a:r>
              <a:rPr lang="ko-KR" altLang="en-US" b="0" i="0">
                <a:solidFill>
                  <a:srgbClr val="0D0D0D"/>
                </a:solidFill>
                <a:effectLst/>
                <a:latin typeface="Söhne"/>
              </a:rPr>
              <a:t>레이어를 사용하여 임의의 크기나 종횡비를 가진 이미지를 처리하며</a:t>
            </a:r>
            <a:r>
              <a:rPr lang="en-US" altLang="ko-KR" b="0" i="0">
                <a:solidFill>
                  <a:srgbClr val="0D0D0D"/>
                </a:solidFill>
                <a:effectLst/>
                <a:latin typeface="Söhne"/>
              </a:rPr>
              <a:t>, </a:t>
            </a:r>
            <a:r>
              <a:rPr lang="ko-KR" altLang="en-US" b="0" i="0">
                <a:solidFill>
                  <a:srgbClr val="0D0D0D"/>
                </a:solidFill>
                <a:effectLst/>
                <a:latin typeface="Söhne"/>
              </a:rPr>
              <a:t>이를 통해 네트워크를 크기</a:t>
            </a:r>
            <a:r>
              <a:rPr lang="en-US" altLang="ko-KR" b="0" i="0">
                <a:solidFill>
                  <a:srgbClr val="0D0D0D"/>
                </a:solidFill>
                <a:effectLst/>
                <a:latin typeface="Söhne"/>
              </a:rPr>
              <a:t>/</a:t>
            </a:r>
            <a:r>
              <a:rPr lang="ko-KR" altLang="en-US" b="0" i="0">
                <a:solidFill>
                  <a:srgbClr val="0D0D0D"/>
                </a:solidFill>
                <a:effectLst/>
                <a:latin typeface="Söhne"/>
              </a:rPr>
              <a:t>종횡비에 독립적으로 만들고 계산을 줄였습니다</a:t>
            </a:r>
            <a:r>
              <a:rPr lang="en-US" altLang="ko-KR" b="0" i="0">
                <a:solidFill>
                  <a:srgbClr val="0D0D0D"/>
                </a:solidFill>
                <a:effectLst/>
                <a:latin typeface="Söhne"/>
              </a:rPr>
              <a:t>. </a:t>
            </a:r>
            <a:r>
              <a:rPr lang="ko-KR" altLang="en-US" b="0" i="0">
                <a:solidFill>
                  <a:srgbClr val="0D0D0D"/>
                </a:solidFill>
                <a:effectLst/>
                <a:latin typeface="Söhne"/>
              </a:rPr>
              <a:t>후보 윈도우는 </a:t>
            </a:r>
            <a:r>
              <a:rPr lang="en-US" altLang="ko-KR" sz="1200"/>
              <a:t>selective search</a:t>
            </a:r>
            <a:r>
              <a:rPr lang="ko-KR" altLang="en-US" b="0" i="0">
                <a:solidFill>
                  <a:srgbClr val="0D0D0D"/>
                </a:solidFill>
                <a:effectLst/>
                <a:latin typeface="Söhne"/>
              </a:rPr>
              <a:t> 알고리즘을 사용하여 생성되고</a:t>
            </a:r>
            <a:r>
              <a:rPr lang="en-US" altLang="ko-KR" b="0" i="0">
                <a:solidFill>
                  <a:srgbClr val="0D0D0D"/>
                </a:solidFill>
                <a:effectLst/>
                <a:latin typeface="Söhne"/>
              </a:rPr>
              <a:t>, </a:t>
            </a:r>
            <a:r>
              <a:rPr lang="ko-KR" altLang="en-US" b="0" i="0">
                <a:solidFill>
                  <a:srgbClr val="0D0D0D"/>
                </a:solidFill>
                <a:effectLst/>
                <a:latin typeface="Söhne"/>
              </a:rPr>
              <a:t>고정 길이 표현으로 변환된 후에 </a:t>
            </a:r>
            <a:r>
              <a:rPr lang="en-US" altLang="ko-KR" b="0" i="0">
                <a:solidFill>
                  <a:srgbClr val="0D0D0D"/>
                </a:solidFill>
                <a:effectLst/>
                <a:latin typeface="Söhne"/>
              </a:rPr>
              <a:t>SVM </a:t>
            </a:r>
            <a:r>
              <a:rPr lang="ko-KR" altLang="en-US" b="0" i="0">
                <a:solidFill>
                  <a:srgbClr val="0D0D0D"/>
                </a:solidFill>
                <a:effectLst/>
                <a:latin typeface="Söhne"/>
              </a:rPr>
              <a:t>분류기를 통해 클래스와 점수를 예측합니다</a:t>
            </a:r>
            <a:r>
              <a:rPr lang="en-US" altLang="ko-KR" b="0" i="0">
                <a:solidFill>
                  <a:srgbClr val="0D0D0D"/>
                </a:solidFill>
                <a:effectLst/>
                <a:latin typeface="Söhne"/>
              </a:rPr>
              <a:t>.</a:t>
            </a:r>
            <a:endParaRPr lang="ko-KR" altLang="en-US"/>
          </a:p>
        </p:txBody>
      </p:sp>
      <p:sp>
        <p:nvSpPr>
          <p:cNvPr id="4" name="슬라이드 번호 개체 틀 3">
            <a:extLst>
              <a:ext uri="{FF2B5EF4-FFF2-40B4-BE49-F238E27FC236}">
                <a16:creationId xmlns:a16="http://schemas.microsoft.com/office/drawing/2014/main" id="{1314278F-2735-2F8D-D00E-D648D7F3ED15}"/>
              </a:ext>
            </a:extLst>
          </p:cNvPr>
          <p:cNvSpPr>
            <a:spLocks noGrp="1"/>
          </p:cNvSpPr>
          <p:nvPr>
            <p:ph type="sldNum" sz="quarter" idx="5"/>
          </p:nvPr>
        </p:nvSpPr>
        <p:spPr/>
        <p:txBody>
          <a:bodyPr/>
          <a:lstStyle/>
          <a:p>
            <a:pPr>
              <a:defRPr/>
            </a:pPr>
            <a:fld id="{BFC9EFBA-4C98-4C74-9F4F-A0C6BA3D28BD}" type="slidenum">
              <a:rPr lang="ko-KR" altLang="en-US" smtClean="0"/>
              <a:pPr>
                <a:defRPr/>
              </a:pPr>
              <a:t>20</a:t>
            </a:fld>
            <a:endParaRPr lang="ko-KR" altLang="en-US" dirty="0"/>
          </a:p>
        </p:txBody>
      </p:sp>
    </p:spTree>
    <p:extLst>
      <p:ext uri="{BB962C8B-B14F-4D97-AF65-F5344CB8AC3E}">
        <p14:creationId xmlns:p14="http://schemas.microsoft.com/office/powerpoint/2010/main" val="1096276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D0D0D"/>
                </a:solidFill>
                <a:effectLst/>
                <a:latin typeface="Söhne"/>
              </a:rPr>
              <a:t>Fast R-CNN</a:t>
            </a:r>
            <a:r>
              <a:rPr lang="ko-KR" altLang="en-US" b="0" i="0">
                <a:solidFill>
                  <a:srgbClr val="0D0D0D"/>
                </a:solidFill>
                <a:effectLst/>
                <a:latin typeface="Söhne"/>
              </a:rPr>
              <a:t>은 </a:t>
            </a:r>
            <a:r>
              <a:rPr lang="en-US" altLang="ko-KR" b="0" i="0">
                <a:solidFill>
                  <a:srgbClr val="0D0D0D"/>
                </a:solidFill>
                <a:effectLst/>
                <a:latin typeface="Söhne"/>
              </a:rPr>
              <a:t>R-CNN/SPPNet</a:t>
            </a:r>
            <a:r>
              <a:rPr lang="ko-KR" altLang="en-US" b="0" i="0">
                <a:solidFill>
                  <a:srgbClr val="0D0D0D"/>
                </a:solidFill>
                <a:effectLst/>
                <a:latin typeface="Söhne"/>
              </a:rPr>
              <a:t>의 훈련 비효율성 문제를 해결하기 위해 단일 </a:t>
            </a:r>
            <a:r>
              <a:rPr lang="en-US" altLang="ko-KR" b="0" i="0">
                <a:solidFill>
                  <a:srgbClr val="0D0D0D"/>
                </a:solidFill>
                <a:effectLst/>
                <a:latin typeface="Söhne"/>
              </a:rPr>
              <a:t>end-to-end </a:t>
            </a:r>
            <a:r>
              <a:rPr lang="ko-KR" altLang="en-US" b="0" i="0">
                <a:solidFill>
                  <a:srgbClr val="0D0D0D"/>
                </a:solidFill>
                <a:effectLst/>
                <a:latin typeface="Söhne"/>
              </a:rPr>
              <a:t>학습 가능한 시스템을 만들었습니다</a:t>
            </a:r>
            <a:r>
              <a:rPr lang="en-US" altLang="ko-KR" b="0" i="0">
                <a:solidFill>
                  <a:srgbClr val="0D0D0D"/>
                </a:solidFill>
                <a:effectLst/>
                <a:latin typeface="Söhne"/>
              </a:rPr>
              <a:t>. RoI </a:t>
            </a:r>
            <a:r>
              <a:rPr lang="ko-KR" altLang="en-US" b="0" i="0">
                <a:solidFill>
                  <a:srgbClr val="0D0D0D"/>
                </a:solidFill>
                <a:effectLst/>
                <a:latin typeface="Söhne"/>
              </a:rPr>
              <a:t>풀링 레이어를 사용하여 객체 제안을 특징 맵에 매핑하여 아키텍처를 간소화하고 성능을 향상시키는 새로운 손실 함수를 도입했습니다</a:t>
            </a:r>
            <a:r>
              <a:rPr lang="en-US" altLang="ko-KR" b="0" i="0">
                <a:solidFill>
                  <a:srgbClr val="0D0D0D"/>
                </a:solidFill>
                <a:effectLst/>
                <a:latin typeface="Söhne"/>
              </a:rPr>
              <a:t>. R-CNN</a:t>
            </a:r>
            <a:r>
              <a:rPr lang="ko-KR" altLang="en-US" b="0" i="0">
                <a:solidFill>
                  <a:srgbClr val="0D0D0D"/>
                </a:solidFill>
                <a:effectLst/>
                <a:latin typeface="Söhne"/>
              </a:rPr>
              <a:t>보다 </a:t>
            </a:r>
            <a:r>
              <a:rPr lang="en-US" altLang="ko-KR" b="0" i="0">
                <a:solidFill>
                  <a:srgbClr val="0D0D0D"/>
                </a:solidFill>
                <a:effectLst/>
                <a:latin typeface="Söhne"/>
              </a:rPr>
              <a:t>146</a:t>
            </a:r>
            <a:r>
              <a:rPr lang="ko-KR" altLang="en-US" b="0" i="0">
                <a:solidFill>
                  <a:srgbClr val="0D0D0D"/>
                </a:solidFill>
                <a:effectLst/>
                <a:latin typeface="Söhne"/>
              </a:rPr>
              <a:t>배 더 빠른 속도를 보여주며</a:t>
            </a:r>
            <a:r>
              <a:rPr lang="en-US" altLang="ko-KR" b="0" i="0">
                <a:solidFill>
                  <a:srgbClr val="0D0D0D"/>
                </a:solidFill>
                <a:effectLst/>
                <a:latin typeface="Söhne"/>
              </a:rPr>
              <a:t>, </a:t>
            </a:r>
            <a:r>
              <a:rPr lang="ko-KR" altLang="en-US" b="0" i="0">
                <a:solidFill>
                  <a:srgbClr val="0D0D0D"/>
                </a:solidFill>
                <a:effectLst/>
                <a:latin typeface="Söhne"/>
              </a:rPr>
              <a:t>거의 실시간으로 객체를 감지합니다</a:t>
            </a:r>
            <a:endParaRPr lang="en-US" altLang="ko-KR" b="0" i="0">
              <a:solidFill>
                <a:srgbClr val="0D0D0D"/>
              </a:solidFill>
              <a:effectLst/>
              <a:latin typeface="Söhne"/>
            </a:endParaRPr>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21</a:t>
            </a:fld>
            <a:endParaRPr lang="ko-KR" altLang="en-US" dirty="0"/>
          </a:p>
        </p:txBody>
      </p:sp>
    </p:spTree>
    <p:extLst>
      <p:ext uri="{BB962C8B-B14F-4D97-AF65-F5344CB8AC3E}">
        <p14:creationId xmlns:p14="http://schemas.microsoft.com/office/powerpoint/2010/main" val="729282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FEBBA-5223-161D-1B9C-D0A3BDE0EA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3C12C0-D50B-0987-9521-7B7BDDBD1AC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E1B366-CCDB-0EFC-C650-C1C0A70E9C4E}"/>
              </a:ext>
            </a:extLst>
          </p:cNvPr>
          <p:cNvSpPr>
            <a:spLocks noGrp="1"/>
          </p:cNvSpPr>
          <p:nvPr>
            <p:ph type="body" idx="1"/>
          </p:nvPr>
        </p:nvSpPr>
        <p:spPr/>
        <p:txBody>
          <a:bodyPr/>
          <a:lstStyle/>
          <a:p>
            <a:endParaRPr lang="en-US" altLang="ko-KR" b="0" i="0">
              <a:solidFill>
                <a:srgbClr val="0D0D0D"/>
              </a:solidFill>
              <a:effectLst/>
              <a:latin typeface="Söhne"/>
            </a:endParaRPr>
          </a:p>
          <a:p>
            <a:r>
              <a:rPr lang="en-US" altLang="ko-KR" b="0" i="0">
                <a:solidFill>
                  <a:srgbClr val="0D0D0D"/>
                </a:solidFill>
                <a:effectLst/>
                <a:latin typeface="Söhne"/>
              </a:rPr>
              <a:t>.</a:t>
            </a:r>
            <a:r>
              <a:rPr lang="ko-KR" altLang="en-US" b="0" i="0">
                <a:solidFill>
                  <a:srgbClr val="FFFFFF"/>
                </a:solidFill>
                <a:effectLst/>
                <a:latin typeface="Pretendard"/>
              </a:rPr>
              <a:t> </a:t>
            </a:r>
            <a:r>
              <a:rPr lang="en-US" altLang="ko-KR" b="0" i="0">
                <a:solidFill>
                  <a:srgbClr val="FFFFFF"/>
                </a:solidFill>
                <a:effectLst/>
                <a:latin typeface="Pretendard"/>
              </a:rPr>
              <a:t>RPN(Region Proposal Network)</a:t>
            </a:r>
            <a:r>
              <a:rPr lang="ko-KR" altLang="en-US" b="0" i="0">
                <a:solidFill>
                  <a:srgbClr val="FFFFFF"/>
                </a:solidFill>
                <a:effectLst/>
                <a:latin typeface="Pretendard"/>
              </a:rPr>
              <a:t>으로 완전히 컨볼루션된 네트워크를 제안하여 임의의 입력 이미지를 받아들이고 후보 창을 출력합니다</a:t>
            </a:r>
            <a:r>
              <a:rPr lang="en-US" altLang="ko-KR" b="0" i="0">
                <a:solidFill>
                  <a:srgbClr val="FFFFFF"/>
                </a:solidFill>
                <a:effectLst/>
                <a:latin typeface="Pretendard"/>
              </a:rPr>
              <a:t>. RPN</a:t>
            </a:r>
            <a:r>
              <a:rPr lang="ko-KR" altLang="en-US" b="0" i="0">
                <a:solidFill>
                  <a:srgbClr val="FFFFFF"/>
                </a:solidFill>
                <a:effectLst/>
                <a:latin typeface="Pretendard"/>
              </a:rPr>
              <a:t>은 앵커 박스를 도입하여 다양한 종횡비의 여러 바운딩 박스를 사용하고 개체를 로컬라이즈합니다</a:t>
            </a:r>
            <a:r>
              <a:rPr lang="en-US" altLang="ko-KR" b="0" i="0">
                <a:solidFill>
                  <a:srgbClr val="FFFFFF"/>
                </a:solidFill>
                <a:effectLst/>
                <a:latin typeface="Pretendard"/>
              </a:rPr>
              <a:t>. Faster R-CNN</a:t>
            </a:r>
            <a:r>
              <a:rPr lang="ko-KR" altLang="en-US" b="0" i="0">
                <a:solidFill>
                  <a:srgbClr val="FFFFFF"/>
                </a:solidFill>
                <a:effectLst/>
                <a:latin typeface="Pretendard"/>
              </a:rPr>
              <a:t>은 이전의 </a:t>
            </a:r>
            <a:r>
              <a:rPr lang="en-US" altLang="ko-KR" b="0" i="0">
                <a:solidFill>
                  <a:srgbClr val="FFFFFF"/>
                </a:solidFill>
                <a:effectLst/>
                <a:latin typeface="Pretendard"/>
              </a:rPr>
              <a:t>Fast R-CNN</a:t>
            </a:r>
            <a:r>
              <a:rPr lang="ko-KR" altLang="en-US" b="0" i="0">
                <a:solidFill>
                  <a:srgbClr val="FFFFFF"/>
                </a:solidFill>
                <a:effectLst/>
                <a:latin typeface="Pretendard"/>
              </a:rPr>
              <a:t>을 개선하여 이전보다 </a:t>
            </a:r>
            <a:r>
              <a:rPr lang="en-US" altLang="ko-KR" b="0" i="0">
                <a:solidFill>
                  <a:srgbClr val="FFFFFF"/>
                </a:solidFill>
                <a:effectLst/>
                <a:latin typeface="Pretendard"/>
              </a:rPr>
              <a:t>3% </a:t>
            </a:r>
            <a:r>
              <a:rPr lang="ko-KR" altLang="en-US" b="0" i="0">
                <a:solidFill>
                  <a:srgbClr val="FFFFFF"/>
                </a:solidFill>
                <a:effectLst/>
                <a:latin typeface="Pretendard"/>
              </a:rPr>
              <a:t>이상의 감지 정확도 향상과 추론 시간을 여러 배 감소시켰으며</a:t>
            </a:r>
            <a:r>
              <a:rPr lang="en-US" altLang="ko-KR" b="0" i="0">
                <a:solidFill>
                  <a:srgbClr val="FFFFFF"/>
                </a:solidFill>
                <a:effectLst/>
                <a:latin typeface="Pretendard"/>
              </a:rPr>
              <a:t>, </a:t>
            </a:r>
            <a:r>
              <a:rPr lang="ko-KR" altLang="en-US" b="0" i="0">
                <a:solidFill>
                  <a:srgbClr val="FFFFFF"/>
                </a:solidFill>
                <a:effectLst/>
                <a:latin typeface="Pretendard"/>
              </a:rPr>
              <a:t>거의 실시간으로 실행되었습니다</a:t>
            </a:r>
            <a:endParaRPr lang="ko-KR" altLang="en-US"/>
          </a:p>
        </p:txBody>
      </p:sp>
      <p:sp>
        <p:nvSpPr>
          <p:cNvPr id="4" name="슬라이드 번호 개체 틀 3">
            <a:extLst>
              <a:ext uri="{FF2B5EF4-FFF2-40B4-BE49-F238E27FC236}">
                <a16:creationId xmlns:a16="http://schemas.microsoft.com/office/drawing/2014/main" id="{77E7184E-C0DD-AE23-1DBE-532173F6B189}"/>
              </a:ext>
            </a:extLst>
          </p:cNvPr>
          <p:cNvSpPr>
            <a:spLocks noGrp="1"/>
          </p:cNvSpPr>
          <p:nvPr>
            <p:ph type="sldNum" sz="quarter" idx="5"/>
          </p:nvPr>
        </p:nvSpPr>
        <p:spPr/>
        <p:txBody>
          <a:bodyPr/>
          <a:lstStyle/>
          <a:p>
            <a:pPr>
              <a:defRPr/>
            </a:pPr>
            <a:fld id="{BFC9EFBA-4C98-4C74-9F4F-A0C6BA3D28BD}" type="slidenum">
              <a:rPr lang="ko-KR" altLang="en-US" smtClean="0"/>
              <a:pPr>
                <a:defRPr/>
              </a:pPr>
              <a:t>22</a:t>
            </a:fld>
            <a:endParaRPr lang="ko-KR" altLang="en-US" dirty="0"/>
          </a:p>
        </p:txBody>
      </p:sp>
    </p:spTree>
    <p:extLst>
      <p:ext uri="{BB962C8B-B14F-4D97-AF65-F5344CB8AC3E}">
        <p14:creationId xmlns:p14="http://schemas.microsoft.com/office/powerpoint/2010/main" val="3538257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ko-KR" altLang="en-US"/>
            </a:br>
            <a:r>
              <a:rPr lang="en-US" altLang="ko-KR" b="0" i="0">
                <a:solidFill>
                  <a:srgbClr val="0D0D0D"/>
                </a:solidFill>
                <a:effectLst/>
                <a:latin typeface="Söhne"/>
              </a:rPr>
              <a:t>FPN</a:t>
            </a:r>
            <a:r>
              <a:rPr lang="ko-KR" altLang="en-US" b="0" i="0">
                <a:solidFill>
                  <a:srgbClr val="0D0D0D"/>
                </a:solidFill>
                <a:effectLst/>
                <a:latin typeface="Söhne"/>
              </a:rPr>
              <a:t>은 이미지 피라미드를 활용하여 다중 수준의 피쳐 피라미드를 얻는 것으로 작은 객체의 탐지를 증가시키는 데 사용되며</a:t>
            </a:r>
            <a:r>
              <a:rPr lang="en-US" altLang="ko-KR" b="0" i="0">
                <a:solidFill>
                  <a:srgbClr val="0D0D0D"/>
                </a:solidFill>
                <a:effectLst/>
                <a:latin typeface="Söhne"/>
              </a:rPr>
              <a:t>, </a:t>
            </a:r>
          </a:p>
          <a:p>
            <a:r>
              <a:rPr lang="ko-KR" altLang="en-US" b="0" i="0">
                <a:solidFill>
                  <a:srgbClr val="0D0D0D"/>
                </a:solidFill>
                <a:effectLst/>
                <a:latin typeface="Söhne"/>
              </a:rPr>
              <a:t>이는 탐지 정확도를 높이지만 추론 시간을 상당히 증가시킵니다</a:t>
            </a:r>
            <a:r>
              <a:rPr lang="en-US" altLang="ko-KR" b="0" i="0">
                <a:solidFill>
                  <a:srgbClr val="0D0D0D"/>
                </a:solidFill>
                <a:effectLst/>
                <a:latin typeface="Söhne"/>
              </a:rPr>
              <a:t>. </a:t>
            </a:r>
          </a:p>
          <a:p>
            <a:r>
              <a:rPr lang="en-US" altLang="ko-KR" b="0" i="0">
                <a:solidFill>
                  <a:srgbClr val="0D0D0D"/>
                </a:solidFill>
                <a:effectLst/>
                <a:latin typeface="Söhne"/>
              </a:rPr>
              <a:t>FPN</a:t>
            </a:r>
            <a:r>
              <a:rPr lang="ko-KR" altLang="en-US" b="0" i="0">
                <a:solidFill>
                  <a:srgbClr val="0D0D0D"/>
                </a:solidFill>
                <a:effectLst/>
                <a:latin typeface="Söhne"/>
              </a:rPr>
              <a:t>은 상하로 연결된 레테럴 커넥션을 사용하여 다양한 스케일에서 고수준의 의미론적 피쳐를 구축하는 </a:t>
            </a:r>
            <a:r>
              <a:rPr lang="en-US" altLang="ko-KR" sz="1200"/>
              <a:t>top-down</a:t>
            </a:r>
            <a:r>
              <a:rPr lang="ko-KR" altLang="en-US" b="0" i="0">
                <a:solidFill>
                  <a:srgbClr val="0D0D0D"/>
                </a:solidFill>
                <a:effectLst/>
                <a:latin typeface="Söhne"/>
              </a:rPr>
              <a:t> 아키텍처를 가지고 있으며</a:t>
            </a:r>
            <a:r>
              <a:rPr lang="en-US" altLang="ko-KR" b="0" i="0">
                <a:solidFill>
                  <a:srgbClr val="0D0D0D"/>
                </a:solidFill>
                <a:effectLst/>
                <a:latin typeface="Söhne"/>
              </a:rPr>
              <a:t>, </a:t>
            </a:r>
            <a:r>
              <a:rPr lang="ko-KR" altLang="en-US" b="0" i="0">
                <a:solidFill>
                  <a:srgbClr val="0D0D0D"/>
                </a:solidFill>
                <a:effectLst/>
                <a:latin typeface="Söhne"/>
              </a:rPr>
              <a:t>이는 </a:t>
            </a:r>
            <a:r>
              <a:rPr lang="en-US" altLang="ko-KR" b="0" i="0">
                <a:solidFill>
                  <a:srgbClr val="0D0D0D"/>
                </a:solidFill>
                <a:effectLst/>
                <a:latin typeface="Söhne"/>
              </a:rPr>
              <a:t>ResNet-101 </a:t>
            </a:r>
            <a:r>
              <a:rPr lang="ko-KR" altLang="en-US" b="0" i="0">
                <a:solidFill>
                  <a:srgbClr val="0D0D0D"/>
                </a:solidFill>
                <a:effectLst/>
                <a:latin typeface="Söhne"/>
              </a:rPr>
              <a:t>기반 </a:t>
            </a:r>
            <a:r>
              <a:rPr lang="en-US" altLang="ko-KR" b="0" i="0">
                <a:solidFill>
                  <a:srgbClr val="0D0D0D"/>
                </a:solidFill>
                <a:effectLst/>
                <a:latin typeface="Söhne"/>
              </a:rPr>
              <a:t>Faster R-CNN</a:t>
            </a:r>
            <a:r>
              <a:rPr lang="ko-KR" altLang="en-US" b="0" i="0">
                <a:solidFill>
                  <a:srgbClr val="0D0D0D"/>
                </a:solidFill>
                <a:effectLst/>
                <a:latin typeface="Söhne"/>
              </a:rPr>
              <a:t>의 </a:t>
            </a:r>
            <a:r>
              <a:rPr lang="en-US" altLang="ko-KR" b="0" i="0">
                <a:solidFill>
                  <a:srgbClr val="0D0D0D"/>
                </a:solidFill>
                <a:effectLst/>
                <a:latin typeface="Söhne"/>
              </a:rPr>
              <a:t>RPN</a:t>
            </a:r>
            <a:r>
              <a:rPr lang="ko-KR" altLang="en-US" b="0" i="0">
                <a:solidFill>
                  <a:srgbClr val="0D0D0D"/>
                </a:solidFill>
                <a:effectLst/>
                <a:latin typeface="Söhne"/>
              </a:rPr>
              <a:t>으로 사용됩니다</a:t>
            </a:r>
            <a:r>
              <a:rPr lang="en-US" altLang="ko-KR" b="0" i="0">
                <a:solidFill>
                  <a:srgbClr val="0D0D0D"/>
                </a:solidFill>
                <a:effectLst/>
                <a:latin typeface="Söhne"/>
              </a:rPr>
              <a:t>. FPN</a:t>
            </a:r>
            <a:r>
              <a:rPr lang="ko-KR" altLang="en-US" b="0" i="0">
                <a:solidFill>
                  <a:srgbClr val="0D0D0D"/>
                </a:solidFill>
                <a:effectLst/>
                <a:latin typeface="Söhne"/>
              </a:rPr>
              <a:t>은 미래의 탐지 모델에서 표준 구성 요소가 되어 정확도를 향상시켰으며</a:t>
            </a:r>
            <a:r>
              <a:rPr lang="en-US" altLang="ko-KR" b="0" i="0">
                <a:solidFill>
                  <a:srgbClr val="0D0D0D"/>
                </a:solidFill>
                <a:effectLst/>
                <a:latin typeface="Söhne"/>
              </a:rPr>
              <a:t>, PANet, NAS-FPN </a:t>
            </a:r>
            <a:r>
              <a:rPr lang="ko-KR" altLang="en-US" b="0" i="0">
                <a:solidFill>
                  <a:srgbClr val="0D0D0D"/>
                </a:solidFill>
                <a:effectLst/>
                <a:latin typeface="Söhne"/>
              </a:rPr>
              <a:t>및 </a:t>
            </a:r>
            <a:r>
              <a:rPr lang="en-US" altLang="ko-KR" b="0" i="0">
                <a:solidFill>
                  <a:srgbClr val="0D0D0D"/>
                </a:solidFill>
                <a:effectLst/>
                <a:latin typeface="Söhne"/>
              </a:rPr>
              <a:t>EfficientNet</a:t>
            </a:r>
            <a:r>
              <a:rPr lang="ko-KR" altLang="en-US" b="0" i="0">
                <a:solidFill>
                  <a:srgbClr val="0D0D0D"/>
                </a:solidFill>
                <a:effectLst/>
                <a:latin typeface="Söhne"/>
              </a:rPr>
              <a:t>과 같은 개선된 네트워크의 개발로 이어졌습니다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23</a:t>
            </a:fld>
            <a:endParaRPr lang="ko-KR" altLang="en-US" dirty="0"/>
          </a:p>
        </p:txBody>
      </p:sp>
    </p:spTree>
    <p:extLst>
      <p:ext uri="{BB962C8B-B14F-4D97-AF65-F5344CB8AC3E}">
        <p14:creationId xmlns:p14="http://schemas.microsoft.com/office/powerpoint/2010/main" val="24741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a:solidFill>
                  <a:srgbClr val="0D0D0D"/>
                </a:solidFill>
                <a:effectLst/>
                <a:latin typeface="Söhne"/>
              </a:rPr>
              <a:t>이전의 두 단계 검출기와 비교하여 네트워크 내에서 계산을 효율적으로 공유하는 리전 기반 완전 합성곱 네트워크 </a:t>
            </a:r>
            <a:r>
              <a:rPr lang="en-US" altLang="ko-KR" b="0" i="0">
                <a:solidFill>
                  <a:srgbClr val="0D0D0D"/>
                </a:solidFill>
                <a:effectLst/>
                <a:latin typeface="Söhne"/>
              </a:rPr>
              <a:t>(R-FCN)</a:t>
            </a:r>
            <a:r>
              <a:rPr lang="ko-KR" altLang="en-US" b="0" i="0">
                <a:solidFill>
                  <a:srgbClr val="0D0D0D"/>
                </a:solidFill>
                <a:effectLst/>
                <a:latin typeface="Söhne"/>
              </a:rPr>
              <a:t>를 제안했습니다</a:t>
            </a:r>
            <a:r>
              <a:rPr lang="en-US" altLang="ko-KR" b="0" i="0">
                <a:solidFill>
                  <a:srgbClr val="0D0D0D"/>
                </a:solidFill>
                <a:effectLst/>
                <a:latin typeface="Söhne"/>
              </a:rPr>
              <a:t>. R-FCN</a:t>
            </a:r>
            <a:r>
              <a:rPr lang="ko-KR" altLang="en-US" b="0" i="0">
                <a:solidFill>
                  <a:srgbClr val="0D0D0D"/>
                </a:solidFill>
                <a:effectLst/>
                <a:latin typeface="Söhne"/>
              </a:rPr>
              <a:t>은 완전 연결 레이어를 컨볼루션 레이어로 대체하고 위치 민감 점수 맵을 사용하여 위치 지정 작업에서의 변환 불변성 문제를 해결합니다</a:t>
            </a:r>
            <a:r>
              <a:rPr lang="en-US" altLang="ko-KR" b="0" i="0">
                <a:solidFill>
                  <a:srgbClr val="0D0D0D"/>
                </a:solidFill>
                <a:effectLst/>
                <a:latin typeface="Söhne"/>
              </a:rPr>
              <a:t>. R-FCN</a:t>
            </a:r>
            <a:r>
              <a:rPr lang="ko-KR" altLang="en-US" b="0" i="0">
                <a:solidFill>
                  <a:srgbClr val="0D0D0D"/>
                </a:solidFill>
                <a:effectLst/>
                <a:latin typeface="Söhne"/>
              </a:rPr>
              <a:t>은 정확도를 크게 개선하지는 못했지만</a:t>
            </a:r>
            <a:r>
              <a:rPr lang="en-US" altLang="ko-KR" b="0" i="0">
                <a:solidFill>
                  <a:srgbClr val="0D0D0D"/>
                </a:solidFill>
                <a:effectLst/>
                <a:latin typeface="Söhne"/>
              </a:rPr>
              <a:t>, </a:t>
            </a:r>
            <a:r>
              <a:rPr lang="ko-KR" altLang="en-US" b="0" i="0">
                <a:solidFill>
                  <a:srgbClr val="0D0D0D"/>
                </a:solidFill>
                <a:effectLst/>
                <a:latin typeface="Söhne"/>
              </a:rPr>
              <a:t>상대적으로 동등한 기능의 검출기에 비해 </a:t>
            </a:r>
            <a:r>
              <a:rPr lang="en-US" altLang="ko-KR" b="0" i="0">
                <a:solidFill>
                  <a:srgbClr val="0D0D0D"/>
                </a:solidFill>
                <a:effectLst/>
                <a:latin typeface="Söhne"/>
              </a:rPr>
              <a:t>2.5-20</a:t>
            </a:r>
            <a:r>
              <a:rPr lang="ko-KR" altLang="en-US" b="0" i="0">
                <a:solidFill>
                  <a:srgbClr val="0D0D0D"/>
                </a:solidFill>
                <a:effectLst/>
                <a:latin typeface="Söhne"/>
              </a:rPr>
              <a:t>배 더 빠른 속도로 성능을 발휘하여 빠르고 능력 있는 검출기가 되었습니다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24</a:t>
            </a:fld>
            <a:endParaRPr lang="ko-KR" altLang="en-US" dirty="0"/>
          </a:p>
        </p:txBody>
      </p:sp>
    </p:spTree>
    <p:extLst>
      <p:ext uri="{BB962C8B-B14F-4D97-AF65-F5344CB8AC3E}">
        <p14:creationId xmlns:p14="http://schemas.microsoft.com/office/powerpoint/2010/main" val="3285807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D0D0D"/>
                </a:solidFill>
                <a:effectLst/>
                <a:latin typeface="Söhne"/>
              </a:rPr>
              <a:t>Mask R-CNN</a:t>
            </a:r>
            <a:r>
              <a:rPr lang="ko-KR" altLang="en-US" b="0" i="0">
                <a:solidFill>
                  <a:srgbClr val="0D0D0D"/>
                </a:solidFill>
                <a:effectLst/>
                <a:latin typeface="Söhne"/>
              </a:rPr>
              <a:t>은 </a:t>
            </a:r>
            <a:r>
              <a:rPr lang="en-US" altLang="ko-KR" b="0" i="0">
                <a:solidFill>
                  <a:srgbClr val="0D0D0D"/>
                </a:solidFill>
                <a:effectLst/>
                <a:latin typeface="Söhne"/>
              </a:rPr>
              <a:t>Faster R-CNN</a:t>
            </a:r>
            <a:r>
              <a:rPr lang="ko-KR" altLang="en-US" b="0" i="0">
                <a:solidFill>
                  <a:srgbClr val="0D0D0D"/>
                </a:solidFill>
                <a:effectLst/>
                <a:latin typeface="Söhne"/>
              </a:rPr>
              <a:t>에 픽셀 수준 객체 인스턴스 세분화를 위한 병렬 브랜치를 추가하여 확장합니다</a:t>
            </a:r>
            <a:r>
              <a:rPr lang="en-US" altLang="ko-KR" b="0" i="0">
                <a:solidFill>
                  <a:srgbClr val="0D0D0D"/>
                </a:solidFill>
                <a:effectLst/>
                <a:latin typeface="Söhne"/>
              </a:rPr>
              <a:t>. RoIs</a:t>
            </a:r>
            <a:r>
              <a:rPr lang="ko-KR" altLang="en-US" b="0" i="0">
                <a:solidFill>
                  <a:srgbClr val="0D0D0D"/>
                </a:solidFill>
                <a:effectLst/>
                <a:latin typeface="Söhne"/>
              </a:rPr>
              <a:t>에 적용되는 완전 연결 네트워크를 통해 각 픽셀을 세그먼트로 분류하여 전체적인 계산 비용을 줄입니다</a:t>
            </a:r>
            <a:r>
              <a:rPr lang="en-US" altLang="ko-KR" b="0" i="0">
                <a:solidFill>
                  <a:srgbClr val="0D0D0D"/>
                </a:solidFill>
                <a:effectLst/>
                <a:latin typeface="Söhne"/>
              </a:rPr>
              <a:t>. RoIAlign </a:t>
            </a:r>
            <a:r>
              <a:rPr lang="ko-KR" altLang="en-US" b="0" i="0">
                <a:solidFill>
                  <a:srgbClr val="0D0D0D"/>
                </a:solidFill>
                <a:effectLst/>
                <a:latin typeface="Söhne"/>
              </a:rPr>
              <a:t>레이어를 사용하여 공간 양자화로 인한 픽셀 수준 오류를 방지하고</a:t>
            </a:r>
            <a:r>
              <a:rPr lang="en-US" altLang="ko-KR" b="0" i="0">
                <a:solidFill>
                  <a:srgbClr val="0D0D0D"/>
                </a:solidFill>
                <a:effectLst/>
                <a:latin typeface="Söhne"/>
              </a:rPr>
              <a:t>, ResNeXt-101</a:t>
            </a:r>
            <a:r>
              <a:rPr lang="ko-KR" altLang="en-US" b="0" i="0">
                <a:solidFill>
                  <a:srgbClr val="0D0D0D"/>
                </a:solidFill>
                <a:effectLst/>
                <a:latin typeface="Söhne"/>
              </a:rPr>
              <a:t>과 </a:t>
            </a:r>
            <a:r>
              <a:rPr lang="en-US" altLang="ko-KR" b="0" i="0">
                <a:solidFill>
                  <a:srgbClr val="0D0D0D"/>
                </a:solidFill>
                <a:effectLst/>
                <a:latin typeface="Söhne"/>
              </a:rPr>
              <a:t>FPN</a:t>
            </a:r>
            <a:r>
              <a:rPr lang="ko-KR" altLang="en-US" b="0" i="0">
                <a:solidFill>
                  <a:srgbClr val="0D0D0D"/>
                </a:solidFill>
                <a:effectLst/>
                <a:latin typeface="Söhne"/>
              </a:rPr>
              <a:t>을 사용하여 정확도와 속도를 향상시킵니다</a:t>
            </a:r>
            <a:r>
              <a:rPr lang="en-US" altLang="ko-KR" b="0" i="0">
                <a:solidFill>
                  <a:srgbClr val="0D0D0D"/>
                </a:solidFill>
                <a:effectLst/>
                <a:latin typeface="Söhne"/>
              </a:rPr>
              <a:t>. Mask R-CNN</a:t>
            </a:r>
            <a:r>
              <a:rPr lang="ko-KR" altLang="en-US" b="0" i="0">
                <a:solidFill>
                  <a:srgbClr val="0D0D0D"/>
                </a:solidFill>
                <a:effectLst/>
                <a:latin typeface="Söhne"/>
              </a:rPr>
              <a:t>은 추가 기능을 제공하면서도 단일 모델 아키텍처보다 우수한 성능을 보여주지만</a:t>
            </a:r>
            <a:r>
              <a:rPr lang="en-US" altLang="ko-KR" b="0" i="0">
                <a:solidFill>
                  <a:srgbClr val="0D0D0D"/>
                </a:solidFill>
                <a:effectLst/>
                <a:latin typeface="Söhne"/>
              </a:rPr>
              <a:t>, </a:t>
            </a:r>
            <a:r>
              <a:rPr lang="ko-KR" altLang="en-US" b="0" i="0">
                <a:solidFill>
                  <a:srgbClr val="0D0D0D"/>
                </a:solidFill>
                <a:effectLst/>
                <a:latin typeface="Söhne"/>
              </a:rPr>
              <a:t>실시간 성능에서 아직 미흡</a:t>
            </a:r>
            <a:endParaRPr lang="en-US" altLang="ko-KR" b="0" i="0">
              <a:solidFill>
                <a:srgbClr val="0D0D0D"/>
              </a:solidFill>
              <a:effectLst/>
              <a:latin typeface="Söhne"/>
            </a:endParaRPr>
          </a:p>
          <a:p>
            <a:endParaRPr lang="en-US" altLang="ko-KR" b="0" i="0">
              <a:solidFill>
                <a:srgbClr val="0D0D0D"/>
              </a:solidFill>
              <a:effectLst/>
              <a:latin typeface="Söhne"/>
            </a:endParaRPr>
          </a:p>
          <a:p>
            <a:r>
              <a:rPr lang="en-US" altLang="ko-KR" b="0" i="0">
                <a:solidFill>
                  <a:srgbClr val="0D0D0D"/>
                </a:solidFill>
                <a:effectLst/>
                <a:latin typeface="Söhne"/>
              </a:rPr>
              <a:t>RoIAlign</a:t>
            </a:r>
            <a:r>
              <a:rPr lang="ko-KR" altLang="en-US" b="0" i="0">
                <a:solidFill>
                  <a:srgbClr val="0D0D0D"/>
                </a:solidFill>
                <a:effectLst/>
                <a:latin typeface="Söhne"/>
              </a:rPr>
              <a:t>은 영역 관심 지역 </a:t>
            </a:r>
            <a:r>
              <a:rPr lang="en-US" altLang="ko-KR" b="0" i="0">
                <a:solidFill>
                  <a:srgbClr val="0D0D0D"/>
                </a:solidFill>
                <a:effectLst/>
                <a:latin typeface="Söhne"/>
              </a:rPr>
              <a:t>(RoI)</a:t>
            </a:r>
            <a:r>
              <a:rPr lang="ko-KR" altLang="en-US" b="0" i="0">
                <a:solidFill>
                  <a:srgbClr val="0D0D0D"/>
                </a:solidFill>
                <a:effectLst/>
                <a:latin typeface="Söhne"/>
              </a:rPr>
              <a:t>을 정확하게 정렬하여 픽셀 수준 정확도를 향상시키는 기술입니다</a:t>
            </a:r>
            <a:r>
              <a:rPr lang="en-US" altLang="ko-KR" b="0" i="0">
                <a:solidFill>
                  <a:srgbClr val="0D0D0D"/>
                </a:solidFill>
                <a:effectLst/>
                <a:latin typeface="Söhne"/>
              </a:rPr>
              <a:t>. </a:t>
            </a:r>
            <a:r>
              <a:rPr lang="ko-KR" altLang="en-US" b="0" i="0">
                <a:solidFill>
                  <a:srgbClr val="0D0D0D"/>
                </a:solidFill>
                <a:effectLst/>
                <a:latin typeface="Söhne"/>
              </a:rPr>
              <a:t>기존의 </a:t>
            </a:r>
            <a:r>
              <a:rPr lang="en-US" altLang="ko-KR" b="0" i="0">
                <a:solidFill>
                  <a:srgbClr val="0D0D0D"/>
                </a:solidFill>
                <a:effectLst/>
                <a:latin typeface="Söhne"/>
              </a:rPr>
              <a:t>RoI </a:t>
            </a:r>
            <a:r>
              <a:rPr lang="ko-KR" altLang="en-US" b="0" i="0">
                <a:solidFill>
                  <a:srgbClr val="0D0D0D"/>
                </a:solidFill>
                <a:effectLst/>
                <a:latin typeface="Söhne"/>
              </a:rPr>
              <a:t>풀링과 달리 </a:t>
            </a:r>
            <a:r>
              <a:rPr lang="en-US" altLang="ko-KR" b="0" i="0">
                <a:solidFill>
                  <a:srgbClr val="0D0D0D"/>
                </a:solidFill>
                <a:effectLst/>
                <a:latin typeface="Söhne"/>
              </a:rPr>
              <a:t>RoIAlign</a:t>
            </a:r>
            <a:r>
              <a:rPr lang="ko-KR" altLang="en-US" b="0" i="0">
                <a:solidFill>
                  <a:srgbClr val="0D0D0D"/>
                </a:solidFill>
                <a:effectLst/>
                <a:latin typeface="Söhne"/>
              </a:rPr>
              <a:t>은 </a:t>
            </a:r>
            <a:r>
              <a:rPr lang="en-US" altLang="ko-KR" b="0" i="0">
                <a:solidFill>
                  <a:srgbClr val="0D0D0D"/>
                </a:solidFill>
                <a:effectLst/>
                <a:latin typeface="Söhne"/>
              </a:rPr>
              <a:t>RoI</a:t>
            </a:r>
            <a:r>
              <a:rPr lang="ko-KR" altLang="en-US" b="0" i="0">
                <a:solidFill>
                  <a:srgbClr val="0D0D0D"/>
                </a:solidFill>
                <a:effectLst/>
                <a:latin typeface="Söhne"/>
              </a:rPr>
              <a:t>의 공간 위치를 정수 그리드로 양자화하는 대신 보간을 사용하여 픽셀 값들을 정확한 위치에서 추출합니다</a:t>
            </a:r>
            <a:r>
              <a:rPr lang="en-US" altLang="ko-KR" b="0" i="0">
                <a:solidFill>
                  <a:srgbClr val="0D0D0D"/>
                </a:solidFill>
                <a:effectLst/>
                <a:latin typeface="Söhne"/>
              </a:rPr>
              <a:t>. </a:t>
            </a:r>
            <a:r>
              <a:rPr lang="ko-KR" altLang="en-US" b="0" i="0">
                <a:solidFill>
                  <a:srgbClr val="0D0D0D"/>
                </a:solidFill>
                <a:effectLst/>
                <a:latin typeface="Söhne"/>
              </a:rPr>
              <a:t>이 접근 방식은 정량화로 인한 정확도 저하 문제를 해결하여 픽셀 수준 객체 세분화의 정확하고 견고한 방법을 제공합니다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25</a:t>
            </a:fld>
            <a:endParaRPr lang="ko-KR" altLang="en-US" dirty="0"/>
          </a:p>
        </p:txBody>
      </p:sp>
    </p:spTree>
    <p:extLst>
      <p:ext uri="{BB962C8B-B14F-4D97-AF65-F5344CB8AC3E}">
        <p14:creationId xmlns:p14="http://schemas.microsoft.com/office/powerpoint/2010/main" val="2463657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ko-KR" altLang="en-US"/>
            </a:br>
            <a:r>
              <a:rPr lang="en-US" altLang="ko-KR" b="0" i="0">
                <a:solidFill>
                  <a:srgbClr val="0D0D0D"/>
                </a:solidFill>
                <a:effectLst/>
                <a:latin typeface="Söhne"/>
              </a:rPr>
              <a:t>DetectoRS</a:t>
            </a:r>
            <a:r>
              <a:rPr lang="ko-KR" altLang="en-US" b="0" i="0">
                <a:solidFill>
                  <a:srgbClr val="0D0D0D"/>
                </a:solidFill>
                <a:effectLst/>
                <a:latin typeface="Söhne"/>
              </a:rPr>
              <a:t>는 매크로 수준에서 재귀적 피쳐 피라미드</a:t>
            </a:r>
            <a:r>
              <a:rPr lang="en-US" altLang="ko-KR" b="0" i="0">
                <a:solidFill>
                  <a:srgbClr val="0D0D0D"/>
                </a:solidFill>
                <a:effectLst/>
                <a:latin typeface="Söhne"/>
              </a:rPr>
              <a:t>(RFP)</a:t>
            </a:r>
            <a:r>
              <a:rPr lang="ko-KR" altLang="en-US" b="0" i="0">
                <a:solidFill>
                  <a:srgbClr val="0D0D0D"/>
                </a:solidFill>
                <a:effectLst/>
                <a:latin typeface="Söhne"/>
              </a:rPr>
              <a:t>와 마이크로 수준에서 전환 가능한 어트러스 컨볼루션</a:t>
            </a:r>
            <a:r>
              <a:rPr lang="en-US" altLang="ko-KR" b="0" i="0">
                <a:solidFill>
                  <a:srgbClr val="0D0D0D"/>
                </a:solidFill>
                <a:effectLst/>
                <a:latin typeface="Söhne"/>
              </a:rPr>
              <a:t>(SAC) </a:t>
            </a:r>
            <a:r>
              <a:rPr lang="ko-KR" altLang="en-US" b="0" i="0">
                <a:solidFill>
                  <a:srgbClr val="0D0D0D"/>
                </a:solidFill>
                <a:effectLst/>
                <a:latin typeface="Söhne"/>
              </a:rPr>
              <a:t>개념을 활용하여 두 단계 감지의 개념을 활용합니다</a:t>
            </a:r>
            <a:r>
              <a:rPr lang="en-US" altLang="ko-KR" b="0" i="0">
                <a:solidFill>
                  <a:srgbClr val="0D0D0D"/>
                </a:solidFill>
                <a:effectLst/>
                <a:latin typeface="Söhne"/>
              </a:rPr>
              <a:t>. </a:t>
            </a:r>
          </a:p>
          <a:p>
            <a:pPr algn="l">
              <a:buFont typeface="Arial" panose="020B0604020202020204" pitchFamily="34" charset="0"/>
              <a:buChar char="•"/>
            </a:pPr>
            <a:r>
              <a:rPr lang="ko-KR" altLang="en-US" b="0" i="0">
                <a:solidFill>
                  <a:srgbClr val="0D0D0D"/>
                </a:solidFill>
                <a:effectLst/>
                <a:latin typeface="Söhne"/>
              </a:rPr>
              <a:t>매크로 레벨</a:t>
            </a:r>
            <a:r>
              <a:rPr lang="en-US" altLang="ko-KR" b="0" i="0">
                <a:solidFill>
                  <a:srgbClr val="0D0D0D"/>
                </a:solidFill>
                <a:effectLst/>
                <a:latin typeface="Söhne"/>
              </a:rPr>
              <a:t>: </a:t>
            </a:r>
            <a:r>
              <a:rPr lang="ko-KR" altLang="en-US" b="0" i="0">
                <a:solidFill>
                  <a:srgbClr val="0D0D0D"/>
                </a:solidFill>
                <a:effectLst/>
                <a:latin typeface="Söhne"/>
              </a:rPr>
              <a:t>일반적으로 전체 시스템이나 큰 규모의 구조에 대한 레벨</a:t>
            </a:r>
            <a:endParaRPr lang="en-US" altLang="ko-KR" b="0" i="0">
              <a:solidFill>
                <a:srgbClr val="0D0D0D"/>
              </a:solidFill>
              <a:effectLst/>
              <a:latin typeface="Söhne"/>
            </a:endParaRPr>
          </a:p>
          <a:p>
            <a:pPr algn="l">
              <a:buFont typeface="Arial" panose="020B0604020202020204" pitchFamily="34" charset="0"/>
              <a:buChar char="•"/>
            </a:pPr>
            <a:r>
              <a:rPr lang="ko-KR" altLang="en-US" b="0" i="0">
                <a:solidFill>
                  <a:srgbClr val="0D0D0D"/>
                </a:solidFill>
                <a:effectLst/>
                <a:latin typeface="Söhne"/>
              </a:rPr>
              <a:t>마이크로 레벨</a:t>
            </a:r>
            <a:r>
              <a:rPr lang="en-US" altLang="ko-KR" b="0" i="0">
                <a:solidFill>
                  <a:srgbClr val="0D0D0D"/>
                </a:solidFill>
                <a:effectLst/>
                <a:latin typeface="Söhne"/>
              </a:rPr>
              <a:t>: </a:t>
            </a:r>
            <a:r>
              <a:rPr lang="ko-KR" altLang="en-US" b="0" i="0">
                <a:solidFill>
                  <a:srgbClr val="0D0D0D"/>
                </a:solidFill>
                <a:effectLst/>
                <a:latin typeface="Söhne"/>
              </a:rPr>
              <a:t>보다 세부적이고 작은 규모의 구조나 세부 사항에 대한 레벨</a:t>
            </a:r>
            <a:endParaRPr lang="en-US" altLang="ko-KR" b="0" i="0">
              <a:solidFill>
                <a:srgbClr val="0D0D0D"/>
              </a:solidFill>
              <a:effectLst/>
              <a:latin typeface="Söhne"/>
            </a:endParaRPr>
          </a:p>
          <a:p>
            <a:pPr algn="l"/>
            <a:r>
              <a:rPr lang="ko-KR" altLang="en-US" b="0" i="0">
                <a:solidFill>
                  <a:srgbClr val="0D0D0D"/>
                </a:solidFill>
                <a:effectLst/>
                <a:latin typeface="Söhne"/>
              </a:rPr>
              <a:t>위의 설명에서</a:t>
            </a:r>
            <a:r>
              <a:rPr lang="en-US" altLang="ko-KR" b="0" i="0">
                <a:solidFill>
                  <a:srgbClr val="0D0D0D"/>
                </a:solidFill>
                <a:effectLst/>
                <a:latin typeface="Söhne"/>
              </a:rPr>
              <a:t>, DetectoRS</a:t>
            </a:r>
            <a:r>
              <a:rPr lang="ko-KR" altLang="en-US" b="0" i="0">
                <a:solidFill>
                  <a:srgbClr val="0D0D0D"/>
                </a:solidFill>
                <a:effectLst/>
                <a:latin typeface="Söhne"/>
              </a:rPr>
              <a:t>는 </a:t>
            </a:r>
            <a:r>
              <a:rPr lang="en-US" altLang="ko-KR" b="0" i="0">
                <a:solidFill>
                  <a:srgbClr val="0D0D0D"/>
                </a:solidFill>
                <a:effectLst/>
                <a:latin typeface="Söhne"/>
              </a:rPr>
              <a:t>RFP</a:t>
            </a:r>
            <a:r>
              <a:rPr lang="ko-KR" altLang="en-US" b="0" i="0">
                <a:solidFill>
                  <a:srgbClr val="0D0D0D"/>
                </a:solidFill>
                <a:effectLst/>
                <a:latin typeface="Söhne"/>
              </a:rPr>
              <a:t>와 </a:t>
            </a:r>
            <a:r>
              <a:rPr lang="en-US" altLang="ko-KR" b="0" i="0">
                <a:solidFill>
                  <a:srgbClr val="0D0D0D"/>
                </a:solidFill>
                <a:effectLst/>
                <a:latin typeface="Söhne"/>
              </a:rPr>
              <a:t>SAC</a:t>
            </a:r>
            <a:r>
              <a:rPr lang="ko-KR" altLang="en-US" b="0" i="0">
                <a:solidFill>
                  <a:srgbClr val="0D0D0D"/>
                </a:solidFill>
                <a:effectLst/>
                <a:latin typeface="Söhne"/>
              </a:rPr>
              <a:t>를 각각 매크로 레벨과 마이크로 레벨로 설명합니다</a:t>
            </a:r>
            <a:r>
              <a:rPr lang="en-US" altLang="ko-KR" b="0" i="0">
                <a:solidFill>
                  <a:srgbClr val="0D0D0D"/>
                </a:solidFill>
                <a:effectLst/>
                <a:latin typeface="Söhne"/>
              </a:rPr>
              <a:t>. RFP</a:t>
            </a:r>
            <a:r>
              <a:rPr lang="ko-KR" altLang="en-US" b="0" i="0">
                <a:solidFill>
                  <a:srgbClr val="0D0D0D"/>
                </a:solidFill>
                <a:effectLst/>
                <a:latin typeface="Söhne"/>
              </a:rPr>
              <a:t>는 전체적인 피쳐 추출을 개선하는 큰 규모의 아키텍처로 간주될 수 있으며</a:t>
            </a:r>
            <a:r>
              <a:rPr lang="en-US" altLang="ko-KR" b="0" i="0">
                <a:solidFill>
                  <a:srgbClr val="0D0D0D"/>
                </a:solidFill>
                <a:effectLst/>
                <a:latin typeface="Söhne"/>
              </a:rPr>
              <a:t>, SAC</a:t>
            </a:r>
            <a:r>
              <a:rPr lang="ko-KR" altLang="en-US" b="0" i="0">
                <a:solidFill>
                  <a:srgbClr val="0D0D0D"/>
                </a:solidFill>
                <a:effectLst/>
                <a:latin typeface="Söhne"/>
              </a:rPr>
              <a:t>는 작은 세부 사항이나 특정 기능을 조정하여 객체 감지의 효율성을 높입니다</a:t>
            </a:r>
            <a:r>
              <a:rPr lang="en-US" altLang="ko-KR" b="0" i="0">
                <a:solidFill>
                  <a:srgbClr val="0D0D0D"/>
                </a:solidFill>
                <a:effectLst/>
                <a:latin typeface="Söhne"/>
              </a:rPr>
              <a:t>.</a:t>
            </a:r>
          </a:p>
          <a:p>
            <a:endParaRPr lang="en-US" altLang="ko-KR" b="0" i="0">
              <a:solidFill>
                <a:srgbClr val="0D0D0D"/>
              </a:solidFill>
              <a:effectLst/>
              <a:latin typeface="Söhne"/>
            </a:endParaRPr>
          </a:p>
          <a:p>
            <a:r>
              <a:rPr lang="en-US" altLang="ko-KR" b="0" i="0">
                <a:solidFill>
                  <a:srgbClr val="0D0D0D"/>
                </a:solidFill>
                <a:effectLst/>
                <a:latin typeface="Söhne"/>
              </a:rPr>
              <a:t>RFP</a:t>
            </a:r>
            <a:r>
              <a:rPr lang="ko-KR" altLang="en-US" b="0" i="0">
                <a:solidFill>
                  <a:srgbClr val="0D0D0D"/>
                </a:solidFill>
                <a:effectLst/>
                <a:latin typeface="Söhne"/>
              </a:rPr>
              <a:t>는 여러 개의 피쳐 피라미드 네트워크</a:t>
            </a:r>
            <a:r>
              <a:rPr lang="en-US" altLang="ko-KR" b="0" i="0">
                <a:solidFill>
                  <a:srgbClr val="0D0D0D"/>
                </a:solidFill>
                <a:effectLst/>
                <a:latin typeface="Söhne"/>
              </a:rPr>
              <a:t>(FPN)</a:t>
            </a:r>
            <a:r>
              <a:rPr lang="ko-KR" altLang="en-US" b="0" i="0">
                <a:solidFill>
                  <a:srgbClr val="0D0D0D"/>
                </a:solidFill>
                <a:effectLst/>
                <a:latin typeface="Söhne"/>
              </a:rPr>
              <a:t>를 스택으로 쌓아 추가적인 피드백 연결로 기능 추출을 향상시킵니다</a:t>
            </a:r>
            <a:r>
              <a:rPr lang="en-US" altLang="ko-KR" b="0" i="0">
                <a:solidFill>
                  <a:srgbClr val="0D0D0D"/>
                </a:solidFill>
                <a:effectLst/>
                <a:latin typeface="Söhne"/>
              </a:rPr>
              <a:t>. </a:t>
            </a:r>
            <a:r>
              <a:rPr lang="ko-KR" altLang="en-US" b="0" i="0">
                <a:solidFill>
                  <a:srgbClr val="0D0D0D"/>
                </a:solidFill>
                <a:effectLst/>
                <a:latin typeface="Söhne"/>
              </a:rPr>
              <a:t>한편</a:t>
            </a:r>
            <a:r>
              <a:rPr lang="en-US" altLang="ko-KR" b="0" i="0">
                <a:solidFill>
                  <a:srgbClr val="0D0D0D"/>
                </a:solidFill>
                <a:effectLst/>
                <a:latin typeface="Söhne"/>
              </a:rPr>
              <a:t>, SAC</a:t>
            </a:r>
            <a:r>
              <a:rPr lang="ko-KR" altLang="en-US" b="0" i="0">
                <a:solidFill>
                  <a:srgbClr val="0D0D0D"/>
                </a:solidFill>
                <a:effectLst/>
                <a:latin typeface="Söhne"/>
              </a:rPr>
              <a:t>는 컨볼루션 확장 비율을 조절하여 다양한 스케일의 객체를 효율적으로 감지합니다</a:t>
            </a:r>
            <a:r>
              <a:rPr lang="en-US" altLang="ko-KR" b="0" i="0">
                <a:solidFill>
                  <a:srgbClr val="0D0D0D"/>
                </a:solidFill>
                <a:effectLst/>
                <a:latin typeface="Söhne"/>
              </a:rPr>
              <a:t>. DetectoRS</a:t>
            </a:r>
            <a:r>
              <a:rPr lang="ko-KR" altLang="en-US" b="0" i="0">
                <a:solidFill>
                  <a:srgbClr val="0D0D0D"/>
                </a:solidFill>
                <a:effectLst/>
                <a:latin typeface="Söhne"/>
              </a:rPr>
              <a:t>는 두 단계 감지기의 최첨단 성능을 달성하지만</a:t>
            </a:r>
            <a:r>
              <a:rPr lang="en-US" altLang="ko-KR" b="0" i="0">
                <a:solidFill>
                  <a:srgbClr val="0D0D0D"/>
                </a:solidFill>
                <a:effectLst/>
                <a:latin typeface="Söhne"/>
              </a:rPr>
              <a:t>, </a:t>
            </a:r>
            <a:r>
              <a:rPr lang="ko-KR" altLang="en-US" b="0" i="0">
                <a:solidFill>
                  <a:srgbClr val="0D0D0D"/>
                </a:solidFill>
                <a:effectLst/>
                <a:latin typeface="Söhne"/>
              </a:rPr>
              <a:t>실시간 응용 프로그램에는 적합하지 않으며 초당 약 </a:t>
            </a:r>
            <a:r>
              <a:rPr lang="en-US" altLang="ko-KR" b="0" i="0">
                <a:solidFill>
                  <a:srgbClr val="0D0D0D"/>
                </a:solidFill>
                <a:effectLst/>
                <a:latin typeface="Söhne"/>
              </a:rPr>
              <a:t>4</a:t>
            </a:r>
            <a:r>
              <a:rPr lang="ko-KR" altLang="en-US" b="0" i="0">
                <a:solidFill>
                  <a:srgbClr val="0D0D0D"/>
                </a:solidFill>
                <a:effectLst/>
                <a:latin typeface="Söhne"/>
              </a:rPr>
              <a:t>프레임만 처리합니다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26</a:t>
            </a:fld>
            <a:endParaRPr lang="ko-KR" altLang="en-US" dirty="0"/>
          </a:p>
        </p:txBody>
      </p:sp>
    </p:spTree>
    <p:extLst>
      <p:ext uri="{BB962C8B-B14F-4D97-AF65-F5344CB8AC3E}">
        <p14:creationId xmlns:p14="http://schemas.microsoft.com/office/powerpoint/2010/main" val="1194714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a:p>
            <a:r>
              <a:rPr lang="ko-KR" altLang="en-US"/>
              <a:t>두 단계 감지기는 객체 감지를 분류 문제로 접근하여 후보 영역을 제안하고 이를 객체 또는 배경으로 분류합니다</a:t>
            </a:r>
            <a:r>
              <a:rPr lang="en-US" altLang="ko-KR"/>
              <a:t>. </a:t>
            </a:r>
            <a:r>
              <a:rPr lang="ko-KR" altLang="en-US"/>
              <a:t>반면에 </a:t>
            </a:r>
            <a:r>
              <a:rPr lang="en-US" altLang="ko-KR"/>
              <a:t>YOLO (You Only Look Once)</a:t>
            </a:r>
            <a:r>
              <a:rPr lang="ko-KR" altLang="en-US"/>
              <a:t>는 이를 회귀 작업으로 재구성하여 객체의 존재와 경계 상자 속성을 직접 예측합니다</a:t>
            </a:r>
            <a:r>
              <a:rPr lang="en-US" altLang="ko-KR"/>
              <a:t>. YOLO</a:t>
            </a:r>
            <a:r>
              <a:rPr lang="ko-KR" altLang="en-US"/>
              <a:t>는 입력 이미지를 </a:t>
            </a:r>
            <a:r>
              <a:rPr lang="en-US" altLang="ko-KR"/>
              <a:t>S x S </a:t>
            </a:r>
            <a:r>
              <a:rPr lang="ko-KR" altLang="en-US"/>
              <a:t>그리드로 분할하며</a:t>
            </a:r>
            <a:r>
              <a:rPr lang="en-US" altLang="ko-KR"/>
              <a:t>, </a:t>
            </a:r>
            <a:r>
              <a:rPr lang="ko-KR" altLang="en-US"/>
              <a:t>각 그리드 셀은 객체를 감지하고 여러 경계 상자와 신뢰도 점수를 예측하는 책임을 갖습니다</a:t>
            </a:r>
            <a:r>
              <a:rPr lang="en-US" altLang="ko-KR"/>
              <a:t>. YOLO</a:t>
            </a:r>
            <a:r>
              <a:rPr lang="ko-KR" altLang="en-US"/>
              <a:t>는 정확도와 속도 모두에서 동시에 단일 단계 실시간 모델을 능가했지만</a:t>
            </a:r>
            <a:r>
              <a:rPr lang="en-US" altLang="ko-KR"/>
              <a:t>, </a:t>
            </a:r>
            <a:r>
              <a:rPr lang="ko-KR" altLang="en-US"/>
              <a:t>작은 또는 군집된 객체의 로컬라이제이션에 대한 도전과 셀 당 객체 수에 대한 제한과 같은 문제에 직면했습니다</a:t>
            </a:r>
            <a:r>
              <a:rPr lang="en-US" altLang="ko-KR"/>
              <a:t>. </a:t>
            </a:r>
            <a:r>
              <a:rPr lang="ko-KR" altLang="en-US"/>
              <a:t>이러한 문제는 이후 버전에서 해결되었습니다</a:t>
            </a:r>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27</a:t>
            </a:fld>
            <a:endParaRPr lang="ko-KR" altLang="en-US" dirty="0"/>
          </a:p>
        </p:txBody>
      </p:sp>
    </p:spTree>
    <p:extLst>
      <p:ext uri="{BB962C8B-B14F-4D97-AF65-F5344CB8AC3E}">
        <p14:creationId xmlns:p14="http://schemas.microsoft.com/office/powerpoint/2010/main" val="1414837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Faster R-CNN</a:t>
            </a:r>
            <a:r>
              <a:rPr lang="ko-KR" altLang="en-US"/>
              <a:t>과 같은 두 단계 감지기와 비교 가능한 정확도를 실시간으로 달성하면서 훨씬 빠릅니다</a:t>
            </a:r>
            <a:r>
              <a:rPr lang="en-US" altLang="ko-KR"/>
              <a:t>.</a:t>
            </a:r>
          </a:p>
          <a:p>
            <a:r>
              <a:rPr lang="en-US" altLang="ko-KR"/>
              <a:t>SSD</a:t>
            </a:r>
            <a:r>
              <a:rPr lang="ko-KR" altLang="en-US"/>
              <a:t>는 모델의 끝에 크기가 감소하는 보조 합성곱 레이어를 추가하여 성능을 향상시킵니다</a:t>
            </a:r>
            <a:r>
              <a:rPr lang="en-US" altLang="ko-KR"/>
              <a:t>. SSD</a:t>
            </a:r>
            <a:r>
              <a:rPr lang="ko-KR" altLang="en-US"/>
              <a:t>는 네트워크 초반에 작은 객체를 빠르게 감지하고</a:t>
            </a:r>
            <a:r>
              <a:rPr lang="en-US" altLang="ko-KR"/>
              <a:t>, </a:t>
            </a:r>
            <a:r>
              <a:rPr lang="ko-KR" altLang="en-US"/>
              <a:t>딥한 레이어를 사용하여 디폴트 박스와 가로 세로 비율을 보정합니다</a:t>
            </a:r>
            <a:r>
              <a:rPr lang="en-US" altLang="ko-KR"/>
              <a:t>. YOLO</a:t>
            </a:r>
            <a:r>
              <a:rPr lang="ko-KR" altLang="en-US"/>
              <a:t>나 </a:t>
            </a:r>
            <a:r>
              <a:rPr lang="en-US" altLang="ko-KR"/>
              <a:t>Faster R-CNN</a:t>
            </a:r>
            <a:r>
              <a:rPr lang="ko-KR" altLang="en-US"/>
              <a:t>보다 빠르고 정확도가 높은 </a:t>
            </a:r>
            <a:r>
              <a:rPr lang="en-US" altLang="ko-KR"/>
              <a:t>SSD</a:t>
            </a:r>
            <a:r>
              <a:rPr lang="ko-KR" altLang="en-US"/>
              <a:t>에도 불구하고</a:t>
            </a:r>
            <a:r>
              <a:rPr lang="en-US" altLang="ko-KR"/>
              <a:t>, </a:t>
            </a:r>
            <a:r>
              <a:rPr lang="ko-KR" altLang="en-US"/>
              <a:t>초기 버전에서는 작은 객체를 감지하는 데 어려움이 있었으나</a:t>
            </a:r>
            <a:r>
              <a:rPr lang="en-US" altLang="ko-KR"/>
              <a:t>, </a:t>
            </a:r>
            <a:r>
              <a:rPr lang="ko-KR" altLang="en-US"/>
              <a:t>이후 개선된 백본 아키텍처와 미세한 조정을 통해 이러한 제한이 해결되었습니다</a:t>
            </a:r>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28</a:t>
            </a:fld>
            <a:endParaRPr lang="ko-KR" altLang="en-US" dirty="0"/>
          </a:p>
        </p:txBody>
      </p:sp>
    </p:spTree>
    <p:extLst>
      <p:ext uri="{BB962C8B-B14F-4D97-AF65-F5344CB8AC3E}">
        <p14:creationId xmlns:p14="http://schemas.microsoft.com/office/powerpoint/2010/main" val="1649789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ko-KR" altLang="en-US"/>
            </a:br>
            <a:r>
              <a:rPr lang="en-US" altLang="ko-KR" b="0" i="0">
                <a:solidFill>
                  <a:srgbClr val="0D0D0D"/>
                </a:solidFill>
                <a:effectLst/>
                <a:latin typeface="Söhne"/>
              </a:rPr>
              <a:t>YOLOv2</a:t>
            </a:r>
            <a:r>
              <a:rPr lang="ko-KR" altLang="en-US" b="0" i="0">
                <a:solidFill>
                  <a:srgbClr val="0D0D0D"/>
                </a:solidFill>
                <a:effectLst/>
                <a:latin typeface="Söhne"/>
              </a:rPr>
              <a:t>는 </a:t>
            </a:r>
            <a:r>
              <a:rPr lang="en-US" altLang="ko-KR" b="0" i="0">
                <a:solidFill>
                  <a:srgbClr val="0D0D0D"/>
                </a:solidFill>
                <a:effectLst/>
                <a:latin typeface="Söhne"/>
              </a:rPr>
              <a:t>YOLO</a:t>
            </a:r>
            <a:r>
              <a:rPr lang="ko-KR" altLang="en-US" b="0" i="0">
                <a:solidFill>
                  <a:srgbClr val="0D0D0D"/>
                </a:solidFill>
                <a:effectLst/>
                <a:latin typeface="Söhne"/>
              </a:rPr>
              <a:t>의 개선 버전으로</a:t>
            </a:r>
            <a:r>
              <a:rPr lang="en-US" altLang="ko-KR" b="0" i="0">
                <a:solidFill>
                  <a:srgbClr val="0D0D0D"/>
                </a:solidFill>
                <a:effectLst/>
                <a:latin typeface="Söhne"/>
              </a:rPr>
              <a:t>, </a:t>
            </a:r>
            <a:r>
              <a:rPr lang="ko-KR" altLang="en-US" b="0" i="0">
                <a:solidFill>
                  <a:srgbClr val="0D0D0D"/>
                </a:solidFill>
                <a:effectLst/>
                <a:latin typeface="Söhne"/>
              </a:rPr>
              <a:t>속도와 정확도 간의 균형 잡힌 트레이드오프를 제공했습니다</a:t>
            </a:r>
            <a:r>
              <a:rPr lang="en-US" altLang="ko-KR" b="0" i="0">
                <a:solidFill>
                  <a:srgbClr val="0D0D0D"/>
                </a:solidFill>
                <a:effectLst/>
                <a:latin typeface="Söhne"/>
              </a:rPr>
              <a:t>. YOLO9000 </a:t>
            </a:r>
            <a:r>
              <a:rPr lang="ko-KR" altLang="en-US" b="0" i="0">
                <a:solidFill>
                  <a:srgbClr val="0D0D0D"/>
                </a:solidFill>
                <a:effectLst/>
                <a:latin typeface="Söhne"/>
              </a:rPr>
              <a:t>모델은 </a:t>
            </a:r>
            <a:r>
              <a:rPr lang="en-US" altLang="ko-KR" b="0" i="0">
                <a:solidFill>
                  <a:srgbClr val="0D0D0D"/>
                </a:solidFill>
                <a:effectLst/>
                <a:latin typeface="Söhne"/>
              </a:rPr>
              <a:t>9000</a:t>
            </a:r>
            <a:r>
              <a:rPr lang="ko-KR" altLang="en-US" b="0" i="0">
                <a:solidFill>
                  <a:srgbClr val="0D0D0D"/>
                </a:solidFill>
                <a:effectLst/>
                <a:latin typeface="Söhne"/>
              </a:rPr>
              <a:t>개의 객체 클래스에 대해 실시간 예측을 달성했습니다</a:t>
            </a:r>
            <a:r>
              <a:rPr lang="en-US" altLang="ko-KR" b="0" i="0">
                <a:solidFill>
                  <a:srgbClr val="0D0D0D"/>
                </a:solidFill>
                <a:effectLst/>
                <a:latin typeface="Söhne"/>
              </a:rPr>
              <a:t>. GoogLeNet </a:t>
            </a:r>
            <a:r>
              <a:rPr lang="ko-KR" altLang="en-US" b="0" i="0">
                <a:solidFill>
                  <a:srgbClr val="0D0D0D"/>
                </a:solidFill>
                <a:effectLst/>
                <a:latin typeface="Söhne"/>
              </a:rPr>
              <a:t>대신 </a:t>
            </a:r>
            <a:r>
              <a:rPr lang="en-US" altLang="ko-KR" b="0" i="0">
                <a:solidFill>
                  <a:srgbClr val="0D0D0D"/>
                </a:solidFill>
                <a:effectLst/>
                <a:latin typeface="Söhne"/>
              </a:rPr>
              <a:t>DarkNet-19</a:t>
            </a:r>
            <a:r>
              <a:rPr lang="ko-KR" altLang="en-US" b="0" i="0">
                <a:solidFill>
                  <a:srgbClr val="0D0D0D"/>
                </a:solidFill>
                <a:effectLst/>
                <a:latin typeface="Söhne"/>
              </a:rPr>
              <a:t>를 백본 아키텍처로 대체함으로써</a:t>
            </a:r>
            <a:r>
              <a:rPr lang="en-US" altLang="ko-KR" b="0" i="0">
                <a:solidFill>
                  <a:srgbClr val="0D0D0D"/>
                </a:solidFill>
                <a:effectLst/>
                <a:latin typeface="Söhne"/>
              </a:rPr>
              <a:t>, YOLOv2</a:t>
            </a:r>
            <a:r>
              <a:rPr lang="ko-KR" altLang="en-US" b="0" i="0">
                <a:solidFill>
                  <a:srgbClr val="0D0D0D"/>
                </a:solidFill>
                <a:effectLst/>
                <a:latin typeface="Söhne"/>
              </a:rPr>
              <a:t>는 수렴성 개선을 위해 배치 정규화를 채용했으며</a:t>
            </a:r>
            <a:r>
              <a:rPr lang="en-US" altLang="ko-KR" b="0" i="0">
                <a:solidFill>
                  <a:srgbClr val="0D0D0D"/>
                </a:solidFill>
                <a:effectLst/>
                <a:latin typeface="Söhne"/>
              </a:rPr>
              <a:t>, </a:t>
            </a:r>
            <a:r>
              <a:rPr lang="ko-KR" altLang="en-US" b="0" i="0">
                <a:solidFill>
                  <a:srgbClr val="0D0D0D"/>
                </a:solidFill>
                <a:effectLst/>
                <a:latin typeface="Söhne"/>
              </a:rPr>
              <a:t>감지 클래스를 증가시키기 위한 분류 및 감지 시스템의 공동 학습 및 완전 연결 레이어를 제거하고 학습된 앵커 박스를 사용하는 등의 기술을 적용했습니다</a:t>
            </a:r>
            <a:r>
              <a:rPr lang="en-US" altLang="ko-KR" b="0" i="0">
                <a:solidFill>
                  <a:srgbClr val="0D0D0D"/>
                </a:solidFill>
                <a:effectLst/>
                <a:latin typeface="Söhne"/>
              </a:rPr>
              <a:t>. WordNet</a:t>
            </a:r>
            <a:r>
              <a:rPr lang="ko-KR" altLang="en-US" b="0" i="0">
                <a:solidFill>
                  <a:srgbClr val="0D0D0D"/>
                </a:solidFill>
                <a:effectLst/>
                <a:latin typeface="Söhne"/>
              </a:rPr>
              <a:t>을 사용하여 계층 구조로 분류 및 감지 데이터셋을 결합함으로써</a:t>
            </a:r>
            <a:r>
              <a:rPr lang="en-US" altLang="ko-KR" b="0" i="0">
                <a:solidFill>
                  <a:srgbClr val="0D0D0D"/>
                </a:solidFill>
                <a:effectLst/>
                <a:latin typeface="Söhne"/>
              </a:rPr>
              <a:t>, </a:t>
            </a:r>
            <a:r>
              <a:rPr lang="ko-KR" altLang="en-US" b="0" i="0">
                <a:solidFill>
                  <a:srgbClr val="0D0D0D"/>
                </a:solidFill>
                <a:effectLst/>
                <a:latin typeface="Söhne"/>
              </a:rPr>
              <a:t>더 높은 조건부 확률을 예측하여 전체 시스템 성능을 향상시켰습니다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29</a:t>
            </a:fld>
            <a:endParaRPr lang="ko-KR" altLang="en-US" dirty="0"/>
          </a:p>
        </p:txBody>
      </p:sp>
    </p:spTree>
    <p:extLst>
      <p:ext uri="{BB962C8B-B14F-4D97-AF65-F5344CB8AC3E}">
        <p14:creationId xmlns:p14="http://schemas.microsoft.com/office/powerpoint/2010/main" val="214160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374151"/>
                </a:solidFill>
                <a:effectLst/>
                <a:latin typeface="Söhne"/>
              </a:rPr>
              <a:t>2</a:t>
            </a:r>
            <a:r>
              <a:rPr lang="ko-KR" altLang="en-US" b="0" i="0">
                <a:solidFill>
                  <a:srgbClr val="374151"/>
                </a:solidFill>
                <a:effectLst/>
                <a:latin typeface="Söhne"/>
              </a:rPr>
              <a:t>절에서 객체 감지의 문제와 관련된 도전 과제에 대해</a:t>
            </a:r>
            <a:endParaRPr lang="en-US" altLang="ko-KR" b="0" i="0">
              <a:solidFill>
                <a:srgbClr val="374151"/>
              </a:solidFill>
              <a:effectLst/>
              <a:latin typeface="Söhne"/>
            </a:endParaRPr>
          </a:p>
          <a:p>
            <a:r>
              <a:rPr lang="en-US" altLang="ko-KR" b="0" i="0">
                <a:solidFill>
                  <a:srgbClr val="374151"/>
                </a:solidFill>
                <a:effectLst/>
                <a:latin typeface="Söhne"/>
              </a:rPr>
              <a:t>3</a:t>
            </a:r>
            <a:r>
              <a:rPr lang="ko-KR" altLang="en-US" b="0" i="0">
                <a:solidFill>
                  <a:srgbClr val="374151"/>
                </a:solidFill>
                <a:effectLst/>
                <a:latin typeface="Söhne"/>
              </a:rPr>
              <a:t>절에서는 다양한 벤치마크 데이터셋과 평가 메트릭스를 나열</a:t>
            </a:r>
            <a:endParaRPr lang="en-US" altLang="ko-KR" b="0" i="0">
              <a:solidFill>
                <a:srgbClr val="374151"/>
              </a:solidFill>
              <a:effectLst/>
              <a:latin typeface="Söhne"/>
            </a:endParaRPr>
          </a:p>
          <a:p>
            <a:r>
              <a:rPr lang="en-US" altLang="ko-KR" b="0" i="0">
                <a:solidFill>
                  <a:srgbClr val="374151"/>
                </a:solidFill>
                <a:effectLst/>
                <a:latin typeface="Söhne"/>
              </a:rPr>
              <a:t>4</a:t>
            </a:r>
            <a:r>
              <a:rPr lang="ko-KR" altLang="en-US" b="0" i="0">
                <a:solidFill>
                  <a:srgbClr val="374151"/>
                </a:solidFill>
                <a:effectLst/>
                <a:latin typeface="Söhne"/>
              </a:rPr>
              <a:t>절에서는 현대 객체 감지기에서 사용되는 몇 가지 주요 백본 아키텍처를 조사</a:t>
            </a:r>
            <a:endParaRPr lang="en-US" altLang="ko-KR" b="0" i="0">
              <a:solidFill>
                <a:srgbClr val="374151"/>
              </a:solidFill>
              <a:effectLst/>
              <a:latin typeface="Söhne"/>
            </a:endParaRPr>
          </a:p>
          <a:p>
            <a:r>
              <a:rPr lang="en-US" altLang="ko-KR" b="0" i="0">
                <a:solidFill>
                  <a:srgbClr val="374151"/>
                </a:solidFill>
                <a:effectLst/>
                <a:latin typeface="Söhne"/>
              </a:rPr>
              <a:t>5</a:t>
            </a:r>
            <a:r>
              <a:rPr lang="ko-KR" altLang="en-US" b="0" i="0">
                <a:solidFill>
                  <a:srgbClr val="374151"/>
                </a:solidFill>
                <a:effectLst/>
                <a:latin typeface="Söhne"/>
              </a:rPr>
              <a:t>절은 세개의 하위 절로 나누어져서 세 가지 다른 유형의 오브젝트 디텍터를 각각 설명</a:t>
            </a:r>
            <a:endParaRPr lang="en-US" altLang="ko-KR" b="0" i="0">
              <a:solidFill>
                <a:srgbClr val="374151"/>
              </a:solidFill>
              <a:effectLst/>
              <a:latin typeface="Söhne"/>
            </a:endParaRPr>
          </a:p>
          <a:p>
            <a:r>
              <a:rPr lang="en-US" altLang="ko-KR" b="0" i="0">
                <a:solidFill>
                  <a:srgbClr val="374151"/>
                </a:solidFill>
                <a:effectLst/>
                <a:latin typeface="Söhne"/>
              </a:rPr>
              <a:t>6</a:t>
            </a:r>
            <a:r>
              <a:rPr lang="ko-KR" altLang="en-US" b="0" i="0">
                <a:solidFill>
                  <a:srgbClr val="374151"/>
                </a:solidFill>
                <a:effectLst/>
                <a:latin typeface="Söhne"/>
              </a:rPr>
              <a:t>절에서는 가벼운 네트워크라 불리는 객체 감지기의 특별한 분류를 분석</a:t>
            </a:r>
            <a:endParaRPr lang="en-US" altLang="ko-KR" b="0" i="0">
              <a:solidFill>
                <a:srgbClr val="374151"/>
              </a:solidFill>
              <a:effectLst/>
              <a:latin typeface="Söhne"/>
            </a:endParaRPr>
          </a:p>
          <a:p>
            <a:r>
              <a:rPr lang="en-US" altLang="ko-KR" b="0" i="0">
                <a:solidFill>
                  <a:srgbClr val="374151"/>
                </a:solidFill>
                <a:effectLst/>
                <a:latin typeface="Söhne"/>
              </a:rPr>
              <a:t>7</a:t>
            </a:r>
            <a:r>
              <a:rPr lang="ko-KR" altLang="en-US" b="0" i="0">
                <a:solidFill>
                  <a:srgbClr val="374151"/>
                </a:solidFill>
                <a:effectLst/>
                <a:latin typeface="Söhne"/>
              </a:rPr>
              <a:t>절에서는 비교 분석을 수행</a:t>
            </a:r>
            <a:endParaRPr lang="en-US" altLang="ko-KR" b="0" i="0">
              <a:solidFill>
                <a:srgbClr val="374151"/>
              </a:solidFill>
              <a:effectLst/>
              <a:latin typeface="Söhne"/>
            </a:endParaRPr>
          </a:p>
          <a:p>
            <a:r>
              <a:rPr lang="en-US" altLang="ko-KR" b="0" i="0">
                <a:solidFill>
                  <a:srgbClr val="374151"/>
                </a:solidFill>
                <a:effectLst/>
                <a:latin typeface="Söhne"/>
              </a:rPr>
              <a:t>8</a:t>
            </a:r>
            <a:r>
              <a:rPr lang="ko-KR" altLang="en-US" b="0" i="0">
                <a:solidFill>
                  <a:srgbClr val="374151"/>
                </a:solidFill>
                <a:effectLst/>
                <a:latin typeface="Söhne"/>
              </a:rPr>
              <a:t>절에서 미래 동향</a:t>
            </a:r>
            <a:r>
              <a:rPr lang="en-US" altLang="ko-KR" b="0" i="0">
                <a:solidFill>
                  <a:srgbClr val="374151"/>
                </a:solidFill>
                <a:effectLst/>
                <a:latin typeface="Söhne"/>
              </a:rPr>
              <a:t>, 9</a:t>
            </a:r>
            <a:r>
              <a:rPr lang="ko-KR" altLang="en-US" b="0" i="0">
                <a:solidFill>
                  <a:srgbClr val="374151"/>
                </a:solidFill>
                <a:effectLst/>
                <a:latin typeface="Söhne"/>
              </a:rPr>
              <a:t>절에서 마무리</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3</a:t>
            </a:fld>
            <a:endParaRPr lang="ko-KR" altLang="en-US" dirty="0"/>
          </a:p>
        </p:txBody>
      </p:sp>
    </p:spTree>
    <p:extLst>
      <p:ext uri="{BB962C8B-B14F-4D97-AF65-F5344CB8AC3E}">
        <p14:creationId xmlns:p14="http://schemas.microsoft.com/office/powerpoint/2010/main" val="45307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a:p>
            <a:r>
              <a:rPr lang="en-US" altLang="ko-KR" sz="1200"/>
              <a:t>single-stage detectors</a:t>
            </a:r>
            <a:r>
              <a:rPr lang="ko-KR" altLang="en-US"/>
              <a:t>의 지연을 </a:t>
            </a:r>
            <a:r>
              <a:rPr lang="en-US" altLang="ko-KR" sz="1200"/>
              <a:t>foreground-background</a:t>
            </a:r>
            <a:r>
              <a:rPr lang="ko-KR" altLang="en-US"/>
              <a:t> 클래스 불균형으로 설명하고</a:t>
            </a:r>
            <a:r>
              <a:rPr lang="en-US" altLang="ko-KR"/>
              <a:t>, </a:t>
            </a:r>
            <a:r>
              <a:rPr lang="ko-KR" altLang="en-US"/>
              <a:t>이 문제를 해결하기 위해 재구성된 교차 엔트로피 손실인 </a:t>
            </a:r>
            <a:r>
              <a:rPr lang="en-US" altLang="ko-KR"/>
              <a:t>Focal loss</a:t>
            </a:r>
            <a:r>
              <a:rPr lang="ko-KR" altLang="en-US"/>
              <a:t>를 제안했습니다</a:t>
            </a:r>
            <a:r>
              <a:rPr lang="en-US" altLang="ko-KR"/>
              <a:t>. </a:t>
            </a:r>
            <a:r>
              <a:rPr lang="ko-KR" altLang="en-US"/>
              <a:t>이 손실은 쉬운 예제의 손실 기여를 줄이는 방식으로 이 문제에 대처합니다</a:t>
            </a:r>
            <a:r>
              <a:rPr lang="en-US" altLang="ko-KR"/>
              <a:t>. </a:t>
            </a:r>
            <a:r>
              <a:rPr lang="ko-KR" altLang="en-US"/>
              <a:t>그들은 </a:t>
            </a:r>
            <a:r>
              <a:rPr lang="en-US" altLang="ko-KR"/>
              <a:t>RetinaNet</a:t>
            </a:r>
            <a:r>
              <a:rPr lang="ko-KR" altLang="en-US"/>
              <a:t>을 통해 </a:t>
            </a:r>
            <a:r>
              <a:rPr lang="en-US" altLang="ko-KR"/>
              <a:t>Focal loss</a:t>
            </a:r>
            <a:r>
              <a:rPr lang="ko-KR" altLang="en-US"/>
              <a:t>의 효과를 입증했는데</a:t>
            </a:r>
            <a:r>
              <a:rPr lang="en-US" altLang="ko-KR"/>
              <a:t>, </a:t>
            </a:r>
            <a:r>
              <a:rPr lang="ko-KR" altLang="en-US"/>
              <a:t>이는 입력 이미지를 위치</a:t>
            </a:r>
            <a:r>
              <a:rPr lang="en-US" altLang="ko-KR"/>
              <a:t>, </a:t>
            </a:r>
            <a:r>
              <a:rPr lang="ko-KR" altLang="en-US"/>
              <a:t>크기 및 가로 세로 비율에 대해 물체를 밀도 있게 샘플링하는 단순한 단일 단계 감지기로</a:t>
            </a:r>
            <a:r>
              <a:rPr lang="en-US" altLang="ko-KR"/>
              <a:t>, ResNet</a:t>
            </a:r>
            <a:r>
              <a:rPr lang="ko-KR" altLang="en-US"/>
              <a:t>에 </a:t>
            </a:r>
            <a:r>
              <a:rPr lang="en-US" altLang="ko-KR"/>
              <a:t>Feature Pyramid Network (FPN)</a:t>
            </a:r>
            <a:r>
              <a:rPr lang="ko-KR" altLang="en-US"/>
              <a:t>을 사용한 백본으로 구성되어 있습니다</a:t>
            </a:r>
            <a:r>
              <a:rPr lang="en-US" altLang="ko-KR"/>
              <a:t>. RetinaNet</a:t>
            </a:r>
            <a:r>
              <a:rPr lang="ko-KR" altLang="en-US"/>
              <a:t>은 클래스에 중립적인 바운딩 박스 리그레서를 사용하고</a:t>
            </a:r>
            <a:r>
              <a:rPr lang="en-US" altLang="ko-KR"/>
              <a:t>, </a:t>
            </a:r>
            <a:r>
              <a:rPr lang="ko-KR" altLang="en-US"/>
              <a:t>효율적인 훈련 및 구현 단순성으로 인해 </a:t>
            </a:r>
            <a:r>
              <a:rPr lang="en-US" altLang="ko-KR" sz="1200"/>
              <a:t>two-stage detectors</a:t>
            </a:r>
            <a:r>
              <a:rPr lang="ko-KR" altLang="en-US"/>
              <a:t>와 비교하여 더 높은 정확도와 런타임 성능을 제공했으며</a:t>
            </a:r>
            <a:r>
              <a:rPr lang="en-US" altLang="ko-KR"/>
              <a:t>, </a:t>
            </a:r>
            <a:r>
              <a:rPr lang="ko-KR" altLang="en-US"/>
              <a:t>새로운 손실 함수를 도입함으로써 객체 감지기 최적화에서 진보를 이끌었습니다</a:t>
            </a:r>
            <a:r>
              <a:rPr lang="en-US" altLang="ko-K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30</a:t>
            </a:fld>
            <a:endParaRPr lang="ko-KR" altLang="en-US" dirty="0"/>
          </a:p>
        </p:txBody>
      </p:sp>
    </p:spTree>
    <p:extLst>
      <p:ext uri="{BB962C8B-B14F-4D97-AF65-F5344CB8AC3E}">
        <p14:creationId xmlns:p14="http://schemas.microsoft.com/office/powerpoint/2010/main" val="3328790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a:p>
            <a:r>
              <a:rPr lang="en-US" altLang="ko-KR"/>
              <a:t>YOLOv3</a:t>
            </a:r>
            <a:r>
              <a:rPr lang="ko-KR" altLang="en-US"/>
              <a:t>은 이전 버전에 비해 점진적인 개선을 도입하여 특징 추출 네트워크를 더 큰 </a:t>
            </a:r>
            <a:r>
              <a:rPr lang="en-US" altLang="ko-KR"/>
              <a:t>Darknet-53 </a:t>
            </a:r>
            <a:r>
              <a:rPr lang="ko-KR" altLang="en-US"/>
              <a:t>네트워크로 대체하고 데이터 증가 및 배치 정규화와 같은 기술을 통합했습니다</a:t>
            </a:r>
            <a:r>
              <a:rPr lang="en-US" altLang="ko-KR"/>
              <a:t>. YOLOv2</a:t>
            </a:r>
            <a:r>
              <a:rPr lang="ko-KR" altLang="en-US"/>
              <a:t>보다 빠르지만</a:t>
            </a:r>
            <a:r>
              <a:rPr lang="en-US" altLang="ko-KR"/>
              <a:t>, YOLOv3</a:t>
            </a:r>
            <a:r>
              <a:rPr lang="ko-KR" altLang="en-US"/>
              <a:t>은 혁신적인 변경 사항을 제공하지 않았으며</a:t>
            </a:r>
            <a:r>
              <a:rPr lang="en-US" altLang="ko-KR"/>
              <a:t>, 1</a:t>
            </a:r>
            <a:r>
              <a:rPr lang="ko-KR" altLang="en-US"/>
              <a:t>년 전의 최첨단 감지기와 비교하여 정확도가 낮았습니다</a:t>
            </a:r>
            <a:r>
              <a:rPr lang="en-US" altLang="ko-K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31</a:t>
            </a:fld>
            <a:endParaRPr lang="ko-KR" altLang="en-US" dirty="0"/>
          </a:p>
        </p:txBody>
      </p:sp>
    </p:spTree>
    <p:extLst>
      <p:ext uri="{BB962C8B-B14F-4D97-AF65-F5344CB8AC3E}">
        <p14:creationId xmlns:p14="http://schemas.microsoft.com/office/powerpoint/2010/main" val="2270307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이 모델은 객체를 바운딩 박스 대신 점으로 모델링하며</a:t>
            </a:r>
            <a:r>
              <a:rPr lang="en-US" altLang="ko-KR"/>
              <a:t>, </a:t>
            </a:r>
            <a:r>
              <a:rPr lang="ko-KR" altLang="en-US"/>
              <a:t>객체 중심 예측을 위한 히트맵을 생성하는 </a:t>
            </a:r>
            <a:r>
              <a:rPr lang="en-US" altLang="ko-KR"/>
              <a:t>FCN</a:t>
            </a:r>
            <a:r>
              <a:rPr lang="ko-KR" altLang="en-US"/>
              <a:t>을 사용합니다</a:t>
            </a:r>
            <a:r>
              <a:rPr lang="en-US" altLang="ko-KR"/>
              <a:t>. </a:t>
            </a:r>
            <a:r>
              <a:rPr lang="ko-KR" altLang="en-US"/>
              <a:t>사전 훈련된 스택된 </a:t>
            </a:r>
            <a:r>
              <a:rPr lang="en-US" altLang="ko-KR"/>
              <a:t>Hourglass-101</a:t>
            </a:r>
            <a:r>
              <a:rPr lang="ko-KR" altLang="en-US"/>
              <a:t>을 특징 추출기로 사용하고 예측을 위해 세 개의 헤드를 사용함으로써</a:t>
            </a:r>
            <a:r>
              <a:rPr lang="en-US" altLang="ko-KR"/>
              <a:t>, CenterNet</a:t>
            </a:r>
            <a:r>
              <a:rPr lang="ko-KR" altLang="en-US"/>
              <a:t>은 최적의 성능을 위해 특정 백본 아키텍처가 필요하지만</a:t>
            </a:r>
            <a:r>
              <a:rPr lang="en-US" altLang="ko-KR"/>
              <a:t>, </a:t>
            </a:r>
            <a:r>
              <a:rPr lang="ko-KR" altLang="en-US"/>
              <a:t>비 최대 억제를 필요로하지 않고 향상된 정확도와 빠른 추론을 달성합니다</a:t>
            </a:r>
            <a:r>
              <a:rPr lang="en-US" altLang="ko-K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32</a:t>
            </a:fld>
            <a:endParaRPr lang="ko-KR" altLang="en-US" dirty="0"/>
          </a:p>
        </p:txBody>
      </p:sp>
    </p:spTree>
    <p:extLst>
      <p:ext uri="{BB962C8B-B14F-4D97-AF65-F5344CB8AC3E}">
        <p14:creationId xmlns:p14="http://schemas.microsoft.com/office/powerpoint/2010/main" val="1698827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ko-KR" altLang="en-US"/>
            </a:br>
            <a:r>
              <a:rPr lang="en-US" altLang="ko-KR" b="0" i="0">
                <a:solidFill>
                  <a:srgbClr val="0D0D0D"/>
                </a:solidFill>
                <a:effectLst/>
                <a:latin typeface="Söhne"/>
              </a:rPr>
              <a:t>EfficientDet</a:t>
            </a:r>
            <a:r>
              <a:rPr lang="ko-KR" altLang="en-US" b="0" i="0">
                <a:solidFill>
                  <a:srgbClr val="0D0D0D"/>
                </a:solidFill>
                <a:effectLst/>
                <a:latin typeface="Söhne"/>
              </a:rPr>
              <a:t>은 효율적인 다중 스케일 특징</a:t>
            </a:r>
            <a:r>
              <a:rPr lang="en-US" altLang="ko-KR" b="0" i="0">
                <a:solidFill>
                  <a:srgbClr val="0D0D0D"/>
                </a:solidFill>
                <a:effectLst/>
                <a:latin typeface="Söhne"/>
              </a:rPr>
              <a:t>, BiFPN </a:t>
            </a:r>
            <a:r>
              <a:rPr lang="ko-KR" altLang="en-US" b="0" i="0">
                <a:solidFill>
                  <a:srgbClr val="0D0D0D"/>
                </a:solidFill>
                <a:effectLst/>
                <a:latin typeface="Söhne"/>
              </a:rPr>
              <a:t>및 모델 스케일링을 통해 객체 감지에서 확장성</a:t>
            </a:r>
            <a:r>
              <a:rPr lang="en-US" altLang="ko-KR" b="0" i="0">
                <a:solidFill>
                  <a:srgbClr val="0D0D0D"/>
                </a:solidFill>
                <a:effectLst/>
                <a:latin typeface="Söhne"/>
              </a:rPr>
              <a:t>, </a:t>
            </a:r>
            <a:r>
              <a:rPr lang="ko-KR" altLang="en-US" b="0" i="0">
                <a:solidFill>
                  <a:srgbClr val="0D0D0D"/>
                </a:solidFill>
                <a:effectLst/>
                <a:latin typeface="Söhne"/>
              </a:rPr>
              <a:t>정확도 및 효율성을 향상시킵니다</a:t>
            </a:r>
            <a:r>
              <a:rPr lang="en-US" altLang="ko-KR" b="0" i="0">
                <a:solidFill>
                  <a:srgbClr val="0D0D0D"/>
                </a:solidFill>
                <a:effectLst/>
                <a:latin typeface="Söhne"/>
              </a:rPr>
              <a:t>. EfficientNet</a:t>
            </a:r>
            <a:r>
              <a:rPr lang="ko-KR" altLang="en-US" b="0" i="0">
                <a:solidFill>
                  <a:srgbClr val="0D0D0D"/>
                </a:solidFill>
                <a:effectLst/>
                <a:latin typeface="Söhne"/>
              </a:rPr>
              <a:t>을 백본 네트워크로 사용하고 </a:t>
            </a:r>
            <a:r>
              <a:rPr lang="en-US" altLang="ko-KR" b="0" i="0">
                <a:solidFill>
                  <a:srgbClr val="0D0D0D"/>
                </a:solidFill>
                <a:effectLst/>
                <a:latin typeface="Söhne"/>
              </a:rPr>
              <a:t>swish </a:t>
            </a:r>
            <a:r>
              <a:rPr lang="ko-KR" altLang="en-US" b="0" i="0">
                <a:solidFill>
                  <a:srgbClr val="0D0D0D"/>
                </a:solidFill>
                <a:effectLst/>
                <a:latin typeface="Söhne"/>
              </a:rPr>
              <a:t>활성화 함수를 활용합니다</a:t>
            </a:r>
            <a:r>
              <a:rPr lang="en-US" altLang="ko-KR" b="0" i="0">
                <a:solidFill>
                  <a:srgbClr val="0D0D0D"/>
                </a:solidFill>
                <a:effectLst/>
                <a:latin typeface="Söhne"/>
              </a:rPr>
              <a:t>. </a:t>
            </a:r>
            <a:r>
              <a:rPr lang="ko-KR" altLang="en-US" b="0" i="0">
                <a:solidFill>
                  <a:srgbClr val="0D0D0D"/>
                </a:solidFill>
                <a:effectLst/>
                <a:latin typeface="Söhne"/>
              </a:rPr>
              <a:t>이 모델은 더 작고 계산 비용이 적으며 더 우수한 효율성과 정확도를 달성하여</a:t>
            </a:r>
            <a:r>
              <a:rPr lang="en-US" altLang="ko-KR" b="0" i="0">
                <a:solidFill>
                  <a:srgbClr val="0D0D0D"/>
                </a:solidFill>
                <a:effectLst/>
                <a:latin typeface="Söhne"/>
              </a:rPr>
              <a:t>, </a:t>
            </a:r>
            <a:r>
              <a:rPr lang="ko-KR" altLang="en-US" b="0" i="0">
                <a:solidFill>
                  <a:srgbClr val="0D0D0D"/>
                </a:solidFill>
                <a:effectLst/>
                <a:latin typeface="Söhne"/>
              </a:rPr>
              <a:t>단일 단계 객체 감지의 현재 최첨단 모델로 기능합니다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33</a:t>
            </a:fld>
            <a:endParaRPr lang="ko-KR" altLang="en-US" dirty="0"/>
          </a:p>
        </p:txBody>
      </p:sp>
    </p:spTree>
    <p:extLst>
      <p:ext uri="{BB962C8B-B14F-4D97-AF65-F5344CB8AC3E}">
        <p14:creationId xmlns:p14="http://schemas.microsoft.com/office/powerpoint/2010/main" val="3678592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ko-KR" altLang="en-US"/>
            </a:br>
            <a:r>
              <a:rPr lang="en-US" altLang="ko-KR" b="0" i="0">
                <a:solidFill>
                  <a:srgbClr val="0D0D0D"/>
                </a:solidFill>
                <a:effectLst/>
                <a:latin typeface="Söhne"/>
              </a:rPr>
              <a:t>YOLOv4</a:t>
            </a:r>
            <a:r>
              <a:rPr lang="ko-KR" altLang="en-US" b="0" i="0">
                <a:solidFill>
                  <a:srgbClr val="0D0D0D"/>
                </a:solidFill>
                <a:effectLst/>
                <a:latin typeface="Söhne"/>
              </a:rPr>
              <a:t>는 </a:t>
            </a:r>
            <a:r>
              <a:rPr lang="en-US" altLang="ko-KR" b="0" i="0">
                <a:solidFill>
                  <a:srgbClr val="0D0D0D"/>
                </a:solidFill>
                <a:effectLst/>
                <a:latin typeface="Söhne"/>
              </a:rPr>
              <a:t>"</a:t>
            </a:r>
            <a:r>
              <a:rPr lang="en-US" altLang="ko-KR" sz="1200"/>
              <a:t>bag of freebies</a:t>
            </a:r>
            <a:r>
              <a:rPr lang="en-US" altLang="ko-KR" b="0" i="0">
                <a:solidFill>
                  <a:srgbClr val="0D0D0D"/>
                </a:solidFill>
                <a:effectLst/>
                <a:latin typeface="Söhne"/>
              </a:rPr>
              <a:t>"</a:t>
            </a:r>
            <a:r>
              <a:rPr lang="ko-KR" altLang="en-US" b="0" i="0">
                <a:solidFill>
                  <a:srgbClr val="0D0D0D"/>
                </a:solidFill>
                <a:effectLst/>
                <a:latin typeface="Söhne"/>
              </a:rPr>
              <a:t>과 </a:t>
            </a:r>
            <a:r>
              <a:rPr lang="en-US" altLang="ko-KR" b="0" i="0">
                <a:solidFill>
                  <a:srgbClr val="0D0D0D"/>
                </a:solidFill>
                <a:effectLst/>
                <a:latin typeface="Söhne"/>
              </a:rPr>
              <a:t>"</a:t>
            </a:r>
            <a:r>
              <a:rPr lang="en-US" altLang="ko-KR" sz="1200"/>
              <a:t>bag of specials</a:t>
            </a:r>
            <a:r>
              <a:rPr lang="en-US" altLang="ko-KR" b="0" i="0">
                <a:solidFill>
                  <a:srgbClr val="0D0D0D"/>
                </a:solidFill>
                <a:effectLst/>
                <a:latin typeface="Söhne"/>
              </a:rPr>
              <a:t>" </a:t>
            </a:r>
            <a:r>
              <a:rPr lang="ko-KR" altLang="en-US" b="0" i="0">
                <a:solidFill>
                  <a:srgbClr val="0D0D0D"/>
                </a:solidFill>
                <a:effectLst/>
                <a:latin typeface="Söhne"/>
              </a:rPr>
              <a:t>기술을 모두 활용하여 훈련 및 </a:t>
            </a:r>
            <a:r>
              <a:rPr lang="en-US" altLang="ko-KR" sz="1200"/>
              <a:t>inference</a:t>
            </a:r>
            <a:r>
              <a:rPr lang="ko-KR" altLang="en-US" b="0" i="0">
                <a:solidFill>
                  <a:srgbClr val="0D0D0D"/>
                </a:solidFill>
                <a:effectLst/>
                <a:latin typeface="Söhne"/>
              </a:rPr>
              <a:t>추론을 개선하여 생산 시스템에 적합한 빠르고 쉽게 훈련 가능한 객체 감지기를 만들기 위해 다양한 혁신을 소개합니다</a:t>
            </a:r>
            <a:r>
              <a:rPr lang="en-US" altLang="ko-KR" b="0" i="0">
                <a:solidFill>
                  <a:srgbClr val="0D0D0D"/>
                </a:solidFill>
                <a:effectLst/>
                <a:latin typeface="Söhne"/>
              </a:rPr>
              <a:t>. </a:t>
            </a:r>
          </a:p>
          <a:p>
            <a:r>
              <a:rPr lang="ko-KR" altLang="en-US" b="0" i="0">
                <a:solidFill>
                  <a:srgbClr val="111111"/>
                </a:solidFill>
                <a:effectLst/>
                <a:latin typeface="Jeju Gothic"/>
              </a:rPr>
              <a:t>우선 </a:t>
            </a:r>
            <a:r>
              <a:rPr lang="en-US" altLang="ko-KR" b="0" i="0">
                <a:solidFill>
                  <a:srgbClr val="111111"/>
                </a:solidFill>
                <a:effectLst/>
                <a:latin typeface="Jeju Gothic"/>
              </a:rPr>
              <a:t>Bag of Freebies</a:t>
            </a:r>
            <a:r>
              <a:rPr lang="ko-KR" altLang="en-US" b="0" i="0">
                <a:solidFill>
                  <a:srgbClr val="111111"/>
                </a:solidFill>
                <a:effectLst/>
                <a:latin typeface="Jeju Gothic"/>
              </a:rPr>
              <a:t>는 </a:t>
            </a:r>
            <a:r>
              <a:rPr lang="en-US" altLang="ko-KR" b="0" i="0">
                <a:solidFill>
                  <a:srgbClr val="111111"/>
                </a:solidFill>
                <a:effectLst/>
                <a:latin typeface="Jeju Gothic"/>
              </a:rPr>
              <a:t>Data augmentation, Loss function, Regularization </a:t>
            </a:r>
            <a:r>
              <a:rPr lang="ko-KR" altLang="en-US" b="0" i="0">
                <a:solidFill>
                  <a:srgbClr val="111111"/>
                </a:solidFill>
                <a:effectLst/>
                <a:latin typeface="Jeju Gothic"/>
              </a:rPr>
              <a:t>등 학습에 관여하는 요소로</a:t>
            </a:r>
            <a:r>
              <a:rPr lang="en-US" altLang="ko-KR" b="0" i="0">
                <a:solidFill>
                  <a:srgbClr val="111111"/>
                </a:solidFill>
                <a:effectLst/>
                <a:latin typeface="Jeju Gothic"/>
              </a:rPr>
              <a:t>, training cost</a:t>
            </a:r>
            <a:r>
              <a:rPr lang="ko-KR" altLang="en-US" b="0" i="0">
                <a:solidFill>
                  <a:srgbClr val="111111"/>
                </a:solidFill>
                <a:effectLst/>
                <a:latin typeface="Jeju Gothic"/>
              </a:rPr>
              <a:t>를 증가시켜서 정확도를 높이는 방법들을 의미</a:t>
            </a:r>
            <a:endParaRPr lang="en-US" altLang="ko-KR" b="0" i="0">
              <a:solidFill>
                <a:srgbClr val="111111"/>
              </a:solidFill>
              <a:effectLst/>
              <a:latin typeface="Jeju Gothic"/>
            </a:endParaRPr>
          </a:p>
          <a:p>
            <a:r>
              <a:rPr lang="en-US" altLang="ko-KR" b="0" i="0">
                <a:solidFill>
                  <a:srgbClr val="111111"/>
                </a:solidFill>
                <a:effectLst/>
                <a:latin typeface="Jeju Gothic"/>
              </a:rPr>
              <a:t>Bag of Specials</a:t>
            </a:r>
            <a:r>
              <a:rPr lang="ko-KR" altLang="en-US" b="0" i="0">
                <a:solidFill>
                  <a:srgbClr val="111111"/>
                </a:solidFill>
                <a:effectLst/>
                <a:latin typeface="Jeju Gothic"/>
              </a:rPr>
              <a:t>는 </a:t>
            </a:r>
            <a:r>
              <a:rPr lang="en-US" altLang="ko-KR" b="0" i="0">
                <a:solidFill>
                  <a:srgbClr val="111111"/>
                </a:solidFill>
                <a:effectLst/>
                <a:latin typeface="Jeju Gothic"/>
              </a:rPr>
              <a:t>architecture </a:t>
            </a:r>
            <a:r>
              <a:rPr lang="ko-KR" altLang="en-US" b="0" i="0">
                <a:solidFill>
                  <a:srgbClr val="111111"/>
                </a:solidFill>
                <a:effectLst/>
                <a:latin typeface="Jeju Gothic"/>
              </a:rPr>
              <a:t>관점에서의 기법들이 주를 이루고</a:t>
            </a:r>
            <a:r>
              <a:rPr lang="en-US" altLang="ko-KR" b="0" i="0">
                <a:solidFill>
                  <a:srgbClr val="111111"/>
                </a:solidFill>
                <a:effectLst/>
                <a:latin typeface="Jeju Gothic"/>
              </a:rPr>
              <a:t>, post processing</a:t>
            </a:r>
            <a:r>
              <a:rPr lang="ko-KR" altLang="en-US" b="0" i="0">
                <a:solidFill>
                  <a:srgbClr val="111111"/>
                </a:solidFill>
                <a:effectLst/>
                <a:latin typeface="Jeju Gothic"/>
              </a:rPr>
              <a:t>도 포함이 되어 있으며</a:t>
            </a:r>
            <a:r>
              <a:rPr lang="en-US" altLang="ko-KR" b="0" i="0">
                <a:solidFill>
                  <a:srgbClr val="111111"/>
                </a:solidFill>
                <a:effectLst/>
                <a:latin typeface="Jeju Gothic"/>
              </a:rPr>
              <a:t>, </a:t>
            </a:r>
            <a:r>
              <a:rPr lang="ko-KR" altLang="en-US" b="0" i="0">
                <a:solidFill>
                  <a:srgbClr val="111111"/>
                </a:solidFill>
                <a:effectLst/>
                <a:latin typeface="Jeju Gothic"/>
              </a:rPr>
              <a:t>오로지 </a:t>
            </a:r>
            <a:r>
              <a:rPr lang="en-US" altLang="ko-KR" b="0" i="0">
                <a:solidFill>
                  <a:srgbClr val="111111"/>
                </a:solidFill>
                <a:effectLst/>
                <a:latin typeface="Jeju Gothic"/>
              </a:rPr>
              <a:t>inference cost</a:t>
            </a:r>
            <a:r>
              <a:rPr lang="ko-KR" altLang="en-US" b="0" i="0">
                <a:solidFill>
                  <a:srgbClr val="111111"/>
                </a:solidFill>
                <a:effectLst/>
                <a:latin typeface="Jeju Gothic"/>
              </a:rPr>
              <a:t>만 증가시켜서 정확도를 높이는 기법들을 의미</a:t>
            </a:r>
            <a:endParaRPr lang="en-US" altLang="ko-KR" b="0" i="0">
              <a:solidFill>
                <a:srgbClr val="0D0D0D"/>
              </a:solidFill>
              <a:effectLst/>
              <a:latin typeface="Söhne"/>
            </a:endParaRPr>
          </a:p>
          <a:p>
            <a:r>
              <a:rPr lang="en-US" altLang="ko-KR" b="0" i="0">
                <a:solidFill>
                  <a:srgbClr val="0D0D0D"/>
                </a:solidFill>
                <a:effectLst/>
                <a:latin typeface="Söhne"/>
              </a:rPr>
              <a:t>CSPNetDarknet-53 </a:t>
            </a:r>
            <a:r>
              <a:rPr lang="ko-KR" altLang="en-US" b="0" i="0">
                <a:solidFill>
                  <a:srgbClr val="0D0D0D"/>
                </a:solidFill>
                <a:effectLst/>
                <a:latin typeface="Söhne"/>
              </a:rPr>
              <a:t>백본</a:t>
            </a:r>
            <a:r>
              <a:rPr lang="en-US" altLang="ko-KR" b="0" i="0">
                <a:solidFill>
                  <a:srgbClr val="0D0D0D"/>
                </a:solidFill>
                <a:effectLst/>
                <a:latin typeface="Söhne"/>
              </a:rPr>
              <a:t>, SPP </a:t>
            </a:r>
            <a:r>
              <a:rPr lang="ko-KR" altLang="en-US" b="0" i="0">
                <a:solidFill>
                  <a:srgbClr val="0D0D0D"/>
                </a:solidFill>
                <a:effectLst/>
                <a:latin typeface="Söhne"/>
              </a:rPr>
              <a:t>및 </a:t>
            </a:r>
            <a:r>
              <a:rPr lang="en-US" altLang="ko-KR" b="0" i="0">
                <a:solidFill>
                  <a:srgbClr val="0D0D0D"/>
                </a:solidFill>
                <a:effectLst/>
                <a:latin typeface="Söhne"/>
              </a:rPr>
              <a:t>PAN </a:t>
            </a:r>
            <a:r>
              <a:rPr lang="ko-KR" altLang="en-US" b="0" i="0">
                <a:solidFill>
                  <a:srgbClr val="0D0D0D"/>
                </a:solidFill>
                <a:effectLst/>
                <a:latin typeface="Söhne"/>
              </a:rPr>
              <a:t>블록 넥</a:t>
            </a:r>
            <a:r>
              <a:rPr lang="en-US" altLang="ko-KR" b="0" i="0">
                <a:solidFill>
                  <a:srgbClr val="0D0D0D"/>
                </a:solidFill>
                <a:effectLst/>
                <a:latin typeface="Söhne"/>
              </a:rPr>
              <a:t>, </a:t>
            </a:r>
            <a:r>
              <a:rPr lang="ko-KR" altLang="en-US" b="0" i="0">
                <a:solidFill>
                  <a:srgbClr val="0D0D0D"/>
                </a:solidFill>
                <a:effectLst/>
                <a:latin typeface="Söhne"/>
              </a:rPr>
              <a:t>그리고 </a:t>
            </a:r>
            <a:r>
              <a:rPr lang="en-US" altLang="ko-KR" b="0" i="0">
                <a:solidFill>
                  <a:srgbClr val="0D0D0D"/>
                </a:solidFill>
                <a:effectLst/>
                <a:latin typeface="Söhne"/>
              </a:rPr>
              <a:t>YOLOv3 </a:t>
            </a:r>
            <a:r>
              <a:rPr lang="ko-KR" altLang="en-US" b="0" i="0">
                <a:solidFill>
                  <a:srgbClr val="0D0D0D"/>
                </a:solidFill>
                <a:effectLst/>
                <a:latin typeface="Söhne"/>
              </a:rPr>
              <a:t>감지 헤드를 사용하여</a:t>
            </a:r>
            <a:r>
              <a:rPr lang="en-US" altLang="ko-KR" b="0" i="0">
                <a:solidFill>
                  <a:srgbClr val="0D0D0D"/>
                </a:solidFill>
                <a:effectLst/>
                <a:latin typeface="Söhne"/>
              </a:rPr>
              <a:t>, </a:t>
            </a:r>
            <a:r>
              <a:rPr lang="ko-KR" altLang="en-US" b="0" i="0">
                <a:solidFill>
                  <a:srgbClr val="0D0D0D"/>
                </a:solidFill>
                <a:effectLst/>
                <a:latin typeface="Söhne"/>
              </a:rPr>
              <a:t>이 모델은 실시간 단일 단계 감지기에 대한 최첨단 성능을 달성하며</a:t>
            </a:r>
            <a:r>
              <a:rPr lang="en-US" altLang="ko-KR" b="0" i="0">
                <a:solidFill>
                  <a:srgbClr val="0D0D0D"/>
                </a:solidFill>
                <a:effectLst/>
                <a:latin typeface="Söhne"/>
              </a:rPr>
              <a:t>, </a:t>
            </a:r>
            <a:r>
              <a:rPr lang="ko-KR" altLang="en-US" b="0" i="0">
                <a:solidFill>
                  <a:srgbClr val="0D0D0D"/>
                </a:solidFill>
                <a:effectLst/>
                <a:latin typeface="Söhne"/>
              </a:rPr>
              <a:t>단일 </a:t>
            </a:r>
            <a:r>
              <a:rPr lang="en-US" altLang="ko-KR" b="0" i="0">
                <a:solidFill>
                  <a:srgbClr val="0D0D0D"/>
                </a:solidFill>
                <a:effectLst/>
                <a:latin typeface="Söhne"/>
              </a:rPr>
              <a:t>GPU</a:t>
            </a:r>
            <a:r>
              <a:rPr lang="ko-KR" altLang="en-US" b="0" i="0">
                <a:solidFill>
                  <a:srgbClr val="0D0D0D"/>
                </a:solidFill>
                <a:effectLst/>
                <a:latin typeface="Söhne"/>
              </a:rPr>
              <a:t>에서 </a:t>
            </a:r>
            <a:r>
              <a:rPr lang="en-US" altLang="ko-KR" b="0" i="0">
                <a:solidFill>
                  <a:srgbClr val="0D0D0D"/>
                </a:solidFill>
                <a:effectLst/>
                <a:latin typeface="Söhne"/>
              </a:rPr>
              <a:t>EfficientDet</a:t>
            </a:r>
            <a:r>
              <a:rPr lang="ko-KR" altLang="en-US" b="0" i="0">
                <a:solidFill>
                  <a:srgbClr val="0D0D0D"/>
                </a:solidFill>
                <a:effectLst/>
                <a:latin typeface="Söhne"/>
              </a:rPr>
              <a:t>보다 빠른 속도로 동일한 정확도를 유지합니다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34</a:t>
            </a:fld>
            <a:endParaRPr lang="ko-KR" altLang="en-US" dirty="0"/>
          </a:p>
        </p:txBody>
      </p:sp>
    </p:spTree>
    <p:extLst>
      <p:ext uri="{BB962C8B-B14F-4D97-AF65-F5344CB8AC3E}">
        <p14:creationId xmlns:p14="http://schemas.microsoft.com/office/powerpoint/2010/main" val="2261750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a:p>
            <a:r>
              <a:rPr lang="en-US" altLang="ko-KR"/>
              <a:t>Transformer</a:t>
            </a:r>
            <a:r>
              <a:rPr lang="ko-KR" altLang="en-US"/>
              <a:t>는 처음에는 </a:t>
            </a:r>
            <a:r>
              <a:rPr lang="en-US" altLang="ko-KR"/>
              <a:t>NLP</a:t>
            </a:r>
            <a:r>
              <a:rPr lang="ko-KR" altLang="en-US"/>
              <a:t>에서 인기를 얻었으며</a:t>
            </a:r>
            <a:r>
              <a:rPr lang="en-US" altLang="ko-KR"/>
              <a:t>, BERT, GPT </a:t>
            </a:r>
            <a:r>
              <a:rPr lang="ko-KR" altLang="en-US"/>
              <a:t>및 </a:t>
            </a:r>
            <a:r>
              <a:rPr lang="en-US" altLang="ko-KR"/>
              <a:t>T5</a:t>
            </a:r>
            <a:r>
              <a:rPr lang="ko-KR" altLang="en-US"/>
              <a:t>와 같은 모델들은 순차열의 종속성을 설정하고 더 긴 맥락을 고려하는 능력 덕분에 높은 성공을 거두었습니다</a:t>
            </a:r>
            <a:r>
              <a:rPr lang="en-US" altLang="ko-KR"/>
              <a:t>. Swin Transformer</a:t>
            </a:r>
            <a:r>
              <a:rPr lang="ko-KR" altLang="en-US"/>
              <a:t>는 컴퓨터 비전 작업을 위한 트랜스포머 기반 백본을 제공함으로써 새로운 접근법을 소개합니다</a:t>
            </a:r>
            <a:r>
              <a:rPr lang="en-US" altLang="ko-KR"/>
              <a:t>. </a:t>
            </a:r>
            <a:r>
              <a:rPr lang="ko-KR" altLang="en-US"/>
              <a:t>입력 이미지를 겹치지 않는 패치로 분할하고 연속된 블록에서 로컬 다중 헤드 셀프 어텐션 모듈을 적용하여 계층적 표현을 유지합니다</a:t>
            </a:r>
            <a:r>
              <a:rPr lang="en-US" altLang="ko-KR"/>
              <a:t>. Swin Transformer</a:t>
            </a:r>
            <a:r>
              <a:rPr lang="ko-KR" altLang="en-US"/>
              <a:t>는 </a:t>
            </a:r>
            <a:r>
              <a:rPr lang="en-US" altLang="ko-KR"/>
              <a:t>MS COCO </a:t>
            </a:r>
            <a:r>
              <a:rPr lang="ko-KR" altLang="en-US"/>
              <a:t>데이터셋에서 최첨단 결과를 달성하지만</a:t>
            </a:r>
            <a:r>
              <a:rPr lang="en-US" altLang="ko-KR"/>
              <a:t>, </a:t>
            </a:r>
            <a:r>
              <a:rPr lang="ko-KR" altLang="en-US"/>
              <a:t>합성곱 모델과 비교하여 더 많은 매개변수를 사용하는 점은 고려할 사항입니다</a:t>
            </a:r>
            <a:r>
              <a:rPr lang="en-US" altLang="ko-K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35</a:t>
            </a:fld>
            <a:endParaRPr lang="ko-KR" altLang="en-US" dirty="0"/>
          </a:p>
        </p:txBody>
      </p:sp>
    </p:spTree>
    <p:extLst>
      <p:ext uri="{BB962C8B-B14F-4D97-AF65-F5344CB8AC3E}">
        <p14:creationId xmlns:p14="http://schemas.microsoft.com/office/powerpoint/2010/main" val="560107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최근의 연구는 자원 제한된 환경을 위해 작고 효율적인 네트워크 설계에 집중되어 왔으며</a:t>
            </a:r>
            <a:r>
              <a:rPr lang="en-US" altLang="ko-KR"/>
              <a:t>, </a:t>
            </a:r>
            <a:r>
              <a:rPr lang="ko-KR" altLang="en-US"/>
              <a:t>이는 객체 탐지 모델 또한 영향을 받고 있습니다</a:t>
            </a:r>
            <a:r>
              <a:rPr lang="en-US" altLang="ko-KR"/>
              <a:t>. </a:t>
            </a:r>
            <a:r>
              <a:rPr lang="ko-KR" altLang="en-US"/>
              <a:t>많은 객체 탐지 모델이 높은 정확도와 실시간 추론을 제공하지만</a:t>
            </a:r>
            <a:r>
              <a:rPr lang="en-US" altLang="ko-KR"/>
              <a:t>, </a:t>
            </a:r>
            <a:r>
              <a:rPr lang="ko-KR" altLang="en-US"/>
              <a:t>이러한 모델은 대개 엣지 장치에서 사용하기에는 자원이 너무 많이 소모됩니다</a:t>
            </a:r>
            <a:r>
              <a:rPr lang="en-US" altLang="ko-KR"/>
              <a:t>. </a:t>
            </a:r>
            <a:r>
              <a:rPr lang="ko-KR" altLang="en-US"/>
              <a:t>딥러닝 모델의 효율성을 향상시키기 위해 효율적인 구성 요소</a:t>
            </a:r>
            <a:r>
              <a:rPr lang="en-US" altLang="ko-KR"/>
              <a:t>, </a:t>
            </a:r>
            <a:r>
              <a:rPr lang="ko-KR" altLang="en-US"/>
              <a:t>가지치기</a:t>
            </a:r>
            <a:r>
              <a:rPr lang="en-US" altLang="ko-KR"/>
              <a:t>, </a:t>
            </a:r>
            <a:r>
              <a:rPr lang="ko-KR" altLang="en-US"/>
              <a:t>양자화</a:t>
            </a:r>
            <a:r>
              <a:rPr lang="en-US" altLang="ko-KR"/>
              <a:t>, </a:t>
            </a:r>
            <a:r>
              <a:rPr lang="ko-KR" altLang="en-US"/>
              <a:t>디스틸레이션 등의 다양한 기술이 연구되고 있습니다</a:t>
            </a:r>
            <a:r>
              <a:rPr lang="en-US" altLang="ko-KR"/>
              <a:t>.</a:t>
            </a:r>
          </a:p>
          <a:p>
            <a:endParaRPr lang="en-US" altLang="ko-KR"/>
          </a:p>
          <a:p>
            <a:br>
              <a:rPr lang="ko-KR" altLang="en-US"/>
            </a:br>
            <a:r>
              <a:rPr lang="ko-KR" altLang="en-US" b="0" i="0">
                <a:solidFill>
                  <a:srgbClr val="0D0D0D"/>
                </a:solidFill>
                <a:effectLst/>
                <a:latin typeface="Söhne"/>
              </a:rPr>
              <a:t>대규모로 훈련된 신경망을 사용하여 더 작은 모델을 훈련시키는 것을 </a:t>
            </a:r>
            <a:r>
              <a:rPr lang="en-US" altLang="ko-KR" b="0" i="0">
                <a:solidFill>
                  <a:srgbClr val="0D0D0D"/>
                </a:solidFill>
                <a:effectLst/>
                <a:latin typeface="Söhne"/>
              </a:rPr>
              <a:t>"</a:t>
            </a:r>
            <a:r>
              <a:rPr lang="ko-KR" altLang="en-US" b="0" i="0">
                <a:solidFill>
                  <a:srgbClr val="0D0D0D"/>
                </a:solidFill>
                <a:effectLst/>
                <a:latin typeface="Söhne"/>
              </a:rPr>
              <a:t>디스틸레이션</a:t>
            </a:r>
            <a:r>
              <a:rPr lang="en-US" altLang="ko-KR" b="0" i="0">
                <a:solidFill>
                  <a:srgbClr val="0D0D0D"/>
                </a:solidFill>
                <a:effectLst/>
                <a:latin typeface="Söhne"/>
              </a:rPr>
              <a:t>"</a:t>
            </a:r>
            <a:r>
              <a:rPr lang="ko-KR" altLang="en-US" b="0" i="0">
                <a:solidFill>
                  <a:srgbClr val="0D0D0D"/>
                </a:solidFill>
                <a:effectLst/>
                <a:latin typeface="Söhne"/>
              </a:rPr>
              <a:t>이라고 합니다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36</a:t>
            </a:fld>
            <a:endParaRPr lang="ko-KR" altLang="en-US" dirty="0"/>
          </a:p>
        </p:txBody>
      </p:sp>
    </p:spTree>
    <p:extLst>
      <p:ext uri="{BB962C8B-B14F-4D97-AF65-F5344CB8AC3E}">
        <p14:creationId xmlns:p14="http://schemas.microsoft.com/office/powerpoint/2010/main" val="2734393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D0D0D"/>
                </a:solidFill>
                <a:effectLst/>
                <a:latin typeface="Söhne"/>
              </a:rPr>
              <a:t>SqueezeNet</a:t>
            </a:r>
            <a:r>
              <a:rPr lang="ko-KR" altLang="en-US" b="0" i="0">
                <a:solidFill>
                  <a:srgbClr val="0D0D0D"/>
                </a:solidFill>
                <a:effectLst/>
                <a:latin typeface="Söhne"/>
              </a:rPr>
              <a:t>은 성능을 유지하면서 매개변수를 줄이기 위해 고안된 간소한 신경망 아키텍처입니다</a:t>
            </a:r>
            <a:r>
              <a:rPr lang="en-US" altLang="ko-KR" b="0" i="0">
                <a:solidFill>
                  <a:srgbClr val="0D0D0D"/>
                </a:solidFill>
                <a:effectLst/>
                <a:latin typeface="Söhne"/>
              </a:rPr>
              <a:t>. </a:t>
            </a:r>
            <a:r>
              <a:rPr lang="ko-KR" altLang="en-US" b="0" i="0">
                <a:solidFill>
                  <a:srgbClr val="0D0D0D"/>
                </a:solidFill>
                <a:effectLst/>
                <a:latin typeface="Söhne"/>
              </a:rPr>
              <a:t>이를 위해 더 작은 필터를 사용하고</a:t>
            </a:r>
            <a:r>
              <a:rPr lang="en-US" altLang="ko-KR" b="0" i="0">
                <a:solidFill>
                  <a:srgbClr val="0D0D0D"/>
                </a:solidFill>
                <a:effectLst/>
                <a:latin typeface="Söhne"/>
              </a:rPr>
              <a:t>, 3x3 </a:t>
            </a:r>
            <a:r>
              <a:rPr lang="ko-KR" altLang="en-US" b="0" i="0">
                <a:solidFill>
                  <a:srgbClr val="0D0D0D"/>
                </a:solidFill>
                <a:effectLst/>
                <a:latin typeface="Söhne"/>
              </a:rPr>
              <a:t>필터의 입력 채널 수를 줄이고</a:t>
            </a:r>
            <a:r>
              <a:rPr lang="en-US" altLang="ko-KR" b="0" i="0">
                <a:solidFill>
                  <a:srgbClr val="0D0D0D"/>
                </a:solidFill>
                <a:effectLst/>
                <a:latin typeface="Söhne"/>
              </a:rPr>
              <a:t>, </a:t>
            </a:r>
            <a:r>
              <a:rPr lang="ko-KR" altLang="en-US" b="0" i="0">
                <a:solidFill>
                  <a:srgbClr val="0D0D0D"/>
                </a:solidFill>
                <a:effectLst/>
                <a:latin typeface="Söhne"/>
              </a:rPr>
              <a:t>다운샘플링 레이어를 전략적으로 배치하는 등의 전략을 사용했습니다</a:t>
            </a:r>
            <a:r>
              <a:rPr lang="en-US" altLang="ko-KR" b="0" i="0">
                <a:solidFill>
                  <a:srgbClr val="0D0D0D"/>
                </a:solidFill>
                <a:effectLst/>
                <a:latin typeface="Söhne"/>
              </a:rPr>
              <a:t>. </a:t>
            </a:r>
            <a:r>
              <a:rPr lang="ko-KR" altLang="en-US" b="0" i="0">
                <a:solidFill>
                  <a:srgbClr val="0D0D0D"/>
                </a:solidFill>
                <a:effectLst/>
                <a:latin typeface="Söhne"/>
              </a:rPr>
              <a:t>이 아키텍처는 </a:t>
            </a:r>
            <a:r>
              <a:rPr lang="en-US" altLang="ko-KR" b="0" i="0">
                <a:solidFill>
                  <a:srgbClr val="0D0D0D"/>
                </a:solidFill>
                <a:effectLst/>
                <a:latin typeface="Söhne"/>
              </a:rPr>
              <a:t>ReLU </a:t>
            </a:r>
            <a:r>
              <a:rPr lang="ko-KR" altLang="en-US" b="0" i="0">
                <a:solidFill>
                  <a:srgbClr val="0D0D0D"/>
                </a:solidFill>
                <a:effectLst/>
                <a:latin typeface="Söhne"/>
              </a:rPr>
              <a:t>활성화 함수를 사용하는 스퀴즈와 확장 레이어로 이루어진 파이어 모듈로 구성되어 있으며</a:t>
            </a:r>
            <a:r>
              <a:rPr lang="en-US" altLang="ko-KR" b="0" i="0">
                <a:solidFill>
                  <a:srgbClr val="0D0D0D"/>
                </a:solidFill>
                <a:effectLst/>
                <a:latin typeface="Söhne"/>
              </a:rPr>
              <a:t>, </a:t>
            </a:r>
            <a:r>
              <a:rPr lang="ko-KR" altLang="en-US" b="0" i="0">
                <a:solidFill>
                  <a:srgbClr val="0D0D0D"/>
                </a:solidFill>
                <a:effectLst/>
                <a:latin typeface="Söhne"/>
              </a:rPr>
              <a:t>합성곱 레이어 사이에 쌓여 있습니다</a:t>
            </a:r>
            <a:r>
              <a:rPr lang="en-US" altLang="ko-KR" b="0" i="0">
                <a:solidFill>
                  <a:srgbClr val="0D0D0D"/>
                </a:solidFill>
                <a:effectLst/>
                <a:latin typeface="Söhne"/>
              </a:rPr>
              <a:t>. </a:t>
            </a:r>
            <a:r>
              <a:rPr lang="ko-KR" altLang="en-US" b="0" i="0">
                <a:solidFill>
                  <a:srgbClr val="0D0D0D"/>
                </a:solidFill>
                <a:effectLst/>
                <a:latin typeface="Söhne"/>
              </a:rPr>
              <a:t>더 나은 정확도를 위해 잔여 연결로 개선될 수 있습니다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37</a:t>
            </a:fld>
            <a:endParaRPr lang="ko-KR" altLang="en-US" dirty="0"/>
          </a:p>
        </p:txBody>
      </p:sp>
    </p:spTree>
    <p:extLst>
      <p:ext uri="{BB962C8B-B14F-4D97-AF65-F5344CB8AC3E}">
        <p14:creationId xmlns:p14="http://schemas.microsoft.com/office/powerpoint/2010/main" val="38267277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D0D0D"/>
                </a:solidFill>
                <a:effectLst/>
                <a:latin typeface="Söhne"/>
              </a:rPr>
              <a:t>MobileNet</a:t>
            </a:r>
            <a:r>
              <a:rPr lang="ko-KR" altLang="en-US" b="0" i="0">
                <a:solidFill>
                  <a:srgbClr val="0D0D0D"/>
                </a:solidFill>
                <a:effectLst/>
                <a:latin typeface="Söhne"/>
              </a:rPr>
              <a:t>은 깊이별 분리 합성곱을 사용하여 효율적인 네트워크 아키텍처를 채택하여 계산 비용과 모델 크기를 줄입니다</a:t>
            </a:r>
            <a:r>
              <a:rPr lang="en-US" altLang="ko-KR" b="0" i="0">
                <a:solidFill>
                  <a:srgbClr val="0D0D0D"/>
                </a:solidFill>
                <a:effectLst/>
                <a:latin typeface="Söhne"/>
              </a:rPr>
              <a:t>. 28</a:t>
            </a:r>
            <a:r>
              <a:rPr lang="ko-KR" altLang="en-US" b="0" i="0">
                <a:solidFill>
                  <a:srgbClr val="0D0D0D"/>
                </a:solidFill>
                <a:effectLst/>
                <a:latin typeface="Söhne"/>
              </a:rPr>
              <a:t>개의 </a:t>
            </a:r>
            <a:r>
              <a:rPr lang="en-US" altLang="ko-KR" sz="1200"/>
              <a:t>convolutional</a:t>
            </a:r>
            <a:r>
              <a:rPr lang="ko-KR" altLang="en-US" b="0" i="0">
                <a:solidFill>
                  <a:srgbClr val="0D0D0D"/>
                </a:solidFill>
                <a:effectLst/>
                <a:latin typeface="Söhne"/>
              </a:rPr>
              <a:t> 레이어</a:t>
            </a:r>
            <a:r>
              <a:rPr lang="en-US" altLang="ko-KR" b="0" i="0">
                <a:solidFill>
                  <a:srgbClr val="0D0D0D"/>
                </a:solidFill>
                <a:effectLst/>
                <a:latin typeface="Söhne"/>
              </a:rPr>
              <a:t>, </a:t>
            </a:r>
            <a:r>
              <a:rPr lang="ko-KR" altLang="en-US" b="0" i="0">
                <a:solidFill>
                  <a:srgbClr val="0D0D0D"/>
                </a:solidFill>
                <a:effectLst/>
                <a:latin typeface="Söhne"/>
              </a:rPr>
              <a:t>배치 정규화 및 </a:t>
            </a:r>
            <a:r>
              <a:rPr lang="en-US" altLang="ko-KR" b="0" i="0">
                <a:solidFill>
                  <a:srgbClr val="0D0D0D"/>
                </a:solidFill>
                <a:effectLst/>
                <a:latin typeface="Söhne"/>
              </a:rPr>
              <a:t>ReLU </a:t>
            </a:r>
            <a:r>
              <a:rPr lang="ko-KR" altLang="en-US" b="0" i="0">
                <a:solidFill>
                  <a:srgbClr val="0D0D0D"/>
                </a:solidFill>
                <a:effectLst/>
                <a:latin typeface="Söhne"/>
              </a:rPr>
              <a:t>활성함수와 함께</a:t>
            </a:r>
            <a:r>
              <a:rPr lang="en-US" altLang="ko-KR" b="0" i="0">
                <a:solidFill>
                  <a:srgbClr val="0D0D0D"/>
                </a:solidFill>
                <a:effectLst/>
                <a:latin typeface="Söhne"/>
              </a:rPr>
              <a:t>, </a:t>
            </a:r>
            <a:r>
              <a:rPr lang="ko-KR" altLang="en-US" b="0" i="0">
                <a:solidFill>
                  <a:srgbClr val="0D0D0D"/>
                </a:solidFill>
                <a:effectLst/>
                <a:latin typeface="Söhne"/>
              </a:rPr>
              <a:t>네트워크 속도를 향상시키고 모델 크기를 줄이기 위해 너비와 </a:t>
            </a:r>
            <a:r>
              <a:rPr lang="en-US" altLang="ko-KR" sz="1200"/>
              <a:t>resolution</a:t>
            </a:r>
            <a:r>
              <a:rPr lang="ko-KR" altLang="en-US" b="0" i="0">
                <a:solidFill>
                  <a:srgbClr val="0D0D0D"/>
                </a:solidFill>
                <a:effectLst/>
                <a:latin typeface="Söhne"/>
              </a:rPr>
              <a:t>해상도</a:t>
            </a:r>
            <a:r>
              <a:rPr lang="en-US" altLang="ko-KR" sz="1200"/>
              <a:t> multipliers</a:t>
            </a:r>
            <a:r>
              <a:rPr lang="ko-KR" altLang="en-US" b="0" i="0">
                <a:solidFill>
                  <a:srgbClr val="0D0D0D"/>
                </a:solidFill>
                <a:effectLst/>
                <a:latin typeface="Söhne"/>
              </a:rPr>
              <a:t> 를 도입합니다</a:t>
            </a:r>
            <a:r>
              <a:rPr lang="en-US" altLang="ko-KR" b="0" i="0">
                <a:solidFill>
                  <a:srgbClr val="0D0D0D"/>
                </a:solidFill>
                <a:effectLst/>
                <a:latin typeface="Söhne"/>
              </a:rPr>
              <a:t>. </a:t>
            </a:r>
            <a:r>
              <a:rPr lang="ko-KR" altLang="en-US" b="0" i="0">
                <a:solidFill>
                  <a:srgbClr val="0D0D0D"/>
                </a:solidFill>
                <a:effectLst/>
                <a:latin typeface="Söhne"/>
              </a:rPr>
              <a:t>객체 감지 및 얼굴 특성 추정과 같은 다양한 응용 프로그램에서 큰 모델과 유사한 정확도를 달성</a:t>
            </a:r>
            <a:endParaRPr lang="en-US" altLang="ko-KR" b="0" i="0">
              <a:solidFill>
                <a:srgbClr val="0D0D0D"/>
              </a:solidFill>
              <a:effectLst/>
              <a:latin typeface="Söhne"/>
            </a:endParaRPr>
          </a:p>
          <a:p>
            <a:endParaRPr lang="en-US" altLang="ko-KR" b="0" i="0">
              <a:solidFill>
                <a:srgbClr val="0D0D0D"/>
              </a:solidFill>
              <a:effectLst/>
              <a:latin typeface="Söhne"/>
            </a:endParaRPr>
          </a:p>
          <a:p>
            <a:r>
              <a:rPr lang="en-US" altLang="ko-KR" b="0" i="0">
                <a:solidFill>
                  <a:srgbClr val="0D0D0D"/>
                </a:solidFill>
                <a:effectLst/>
                <a:latin typeface="Söhne"/>
              </a:rPr>
              <a:t>"Resolution multipliers"</a:t>
            </a:r>
            <a:r>
              <a:rPr lang="ko-KR" altLang="en-US" b="0" i="0">
                <a:solidFill>
                  <a:srgbClr val="0D0D0D"/>
                </a:solidFill>
                <a:effectLst/>
                <a:latin typeface="Söhne"/>
              </a:rPr>
              <a:t>는 딥러닝 모델의 입력 이미지 해상도를 조절하는 데 사용되는 파라미터입니다</a:t>
            </a:r>
            <a:r>
              <a:rPr lang="en-US" altLang="ko-KR" b="0" i="0">
                <a:solidFill>
                  <a:srgbClr val="0D0D0D"/>
                </a:solidFill>
                <a:effectLst/>
                <a:latin typeface="Söhne"/>
              </a:rPr>
              <a:t>. </a:t>
            </a:r>
            <a:r>
              <a:rPr lang="ko-KR" altLang="en-US" b="0" i="0">
                <a:solidFill>
                  <a:srgbClr val="0D0D0D"/>
                </a:solidFill>
                <a:effectLst/>
                <a:latin typeface="Söhne"/>
              </a:rPr>
              <a:t>일반적으로</a:t>
            </a:r>
            <a:r>
              <a:rPr lang="en-US" altLang="ko-KR" b="0" i="0">
                <a:solidFill>
                  <a:srgbClr val="0D0D0D"/>
                </a:solidFill>
                <a:effectLst/>
                <a:latin typeface="Söhne"/>
              </a:rPr>
              <a:t>, </a:t>
            </a:r>
            <a:r>
              <a:rPr lang="ko-KR" altLang="en-US" b="0" i="0">
                <a:solidFill>
                  <a:srgbClr val="0D0D0D"/>
                </a:solidFill>
                <a:effectLst/>
                <a:latin typeface="Söhne"/>
              </a:rPr>
              <a:t>딥러닝 모델의 입력 이미지의 해상도를 변경하면 모델의 크기와 처리량이 달라지게 됩니다</a:t>
            </a:r>
            <a:r>
              <a:rPr lang="en-US" altLang="ko-KR" b="0" i="0">
                <a:solidFill>
                  <a:srgbClr val="0D0D0D"/>
                </a:solidFill>
                <a:effectLst/>
                <a:latin typeface="Söhne"/>
              </a:rPr>
              <a:t>. </a:t>
            </a:r>
            <a:r>
              <a:rPr lang="ko-KR" altLang="en-US" b="0" i="0">
                <a:solidFill>
                  <a:srgbClr val="0D0D0D"/>
                </a:solidFill>
                <a:effectLst/>
                <a:latin typeface="Söhne"/>
              </a:rPr>
              <a:t>해상도 멀티플라이어를 사용하면 모델의 해상도를 조정하여 모델의 크기를 변경할 수 있습니다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38</a:t>
            </a:fld>
            <a:endParaRPr lang="ko-KR" altLang="en-US" dirty="0"/>
          </a:p>
        </p:txBody>
      </p:sp>
    </p:spTree>
    <p:extLst>
      <p:ext uri="{BB962C8B-B14F-4D97-AF65-F5344CB8AC3E}">
        <p14:creationId xmlns:p14="http://schemas.microsoft.com/office/powerpoint/2010/main" val="4056426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b="0" i="0">
                <a:solidFill>
                  <a:srgbClr val="000000"/>
                </a:solidFill>
                <a:effectLst/>
                <a:latin typeface="Söhne"/>
              </a:rPr>
              <a:t>모바일 장치용으로 최적화된 신경망 아키텍처로</a:t>
            </a:r>
            <a:r>
              <a:rPr lang="en-US" altLang="ko-KR" b="0" i="0">
                <a:solidFill>
                  <a:srgbClr val="000000"/>
                </a:solidFill>
                <a:effectLst/>
                <a:latin typeface="Söhne"/>
              </a:rPr>
              <a:t>, </a:t>
            </a:r>
            <a:r>
              <a:rPr lang="ko-KR" altLang="en-US" b="0" i="0">
                <a:solidFill>
                  <a:srgbClr val="000000"/>
                </a:solidFill>
                <a:effectLst/>
                <a:latin typeface="Söhne"/>
              </a:rPr>
              <a:t>향상된 계산 효율성을 제공합니다</a:t>
            </a:r>
            <a:r>
              <a:rPr lang="en-US" altLang="ko-KR" b="0" i="0">
                <a:solidFill>
                  <a:srgbClr val="000000"/>
                </a:solidFill>
                <a:effectLst/>
                <a:latin typeface="Söhne"/>
              </a:rPr>
              <a:t>. </a:t>
            </a:r>
            <a:r>
              <a:rPr lang="ko-KR" altLang="en-US" b="0" i="0">
                <a:solidFill>
                  <a:srgbClr val="000000"/>
                </a:solidFill>
                <a:effectLst/>
                <a:latin typeface="Söhne"/>
              </a:rPr>
              <a:t>채널 셔플과 그룹 컨볼루션 기술을 통합함으로써</a:t>
            </a:r>
            <a:r>
              <a:rPr lang="en-US" altLang="ko-KR" b="0" i="0">
                <a:solidFill>
                  <a:srgbClr val="000000"/>
                </a:solidFill>
                <a:effectLst/>
                <a:latin typeface="Söhne"/>
              </a:rPr>
              <a:t>, ShuffleNet</a:t>
            </a:r>
            <a:r>
              <a:rPr lang="ko-KR" altLang="en-US" b="0" i="0">
                <a:solidFill>
                  <a:srgbClr val="000000"/>
                </a:solidFill>
                <a:effectLst/>
                <a:latin typeface="Söhne"/>
              </a:rPr>
              <a:t>은 효율적인 네트워크에서 관측된 확장성 문제를 효과적으로 해소하고</a:t>
            </a:r>
            <a:r>
              <a:rPr lang="en-US" altLang="ko-KR" b="0" i="0">
                <a:solidFill>
                  <a:srgbClr val="000000"/>
                </a:solidFill>
                <a:effectLst/>
                <a:latin typeface="Söhne"/>
              </a:rPr>
              <a:t>, </a:t>
            </a:r>
            <a:r>
              <a:rPr lang="ko-KR" altLang="en-US" b="0" i="0">
                <a:solidFill>
                  <a:srgbClr val="000000"/>
                </a:solidFill>
                <a:effectLst/>
                <a:latin typeface="Söhne"/>
              </a:rPr>
              <a:t>동시대 모델과 비교하여 크게 축소된 모델 크기로 우수한 성능을 발휘합니다</a:t>
            </a:r>
            <a:r>
              <a:rPr lang="en-US" altLang="ko-KR" b="0" i="0">
                <a:solidFill>
                  <a:srgbClr val="000000"/>
                </a:solidFill>
                <a:effectLst/>
                <a:latin typeface="Söhne"/>
              </a:rPr>
              <a:t>. </a:t>
            </a:r>
            <a:r>
              <a:rPr lang="ko-KR" altLang="en-US" b="0" i="0">
                <a:solidFill>
                  <a:srgbClr val="000000"/>
                </a:solidFill>
                <a:effectLst/>
                <a:latin typeface="Söhne"/>
              </a:rPr>
              <a:t>혁신적인 디자인은 효율적인 네트워크 아키텍처에서의 중요한 발전을 나타냅니다</a:t>
            </a:r>
            <a:r>
              <a:rPr lang="en-US" altLang="ko-KR" b="0" i="0">
                <a:solidFill>
                  <a:srgbClr val="000000"/>
                </a:solidFill>
                <a:effectLst/>
                <a:latin typeface="Söhne"/>
              </a:rPr>
              <a:t>.</a:t>
            </a:r>
          </a:p>
          <a:p>
            <a:br>
              <a:rPr lang="en-US" altLang="ko-KR" b="0" i="0">
                <a:solidFill>
                  <a:srgbClr val="000000"/>
                </a:solidFill>
                <a:effectLst/>
                <a:latin typeface="Söhne"/>
              </a:rPr>
            </a:b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39</a:t>
            </a:fld>
            <a:endParaRPr lang="ko-KR" altLang="en-US" dirty="0"/>
          </a:p>
        </p:txBody>
      </p:sp>
    </p:spTree>
    <p:extLst>
      <p:ext uri="{BB962C8B-B14F-4D97-AF65-F5344CB8AC3E}">
        <p14:creationId xmlns:p14="http://schemas.microsoft.com/office/powerpoint/2010/main" val="51708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374151"/>
                </a:solidFill>
                <a:effectLst/>
                <a:latin typeface="Söhne"/>
              </a:rPr>
              <a:t>A </a:t>
            </a:r>
            <a:r>
              <a:rPr lang="ko-KR" altLang="en-US" b="0" i="0">
                <a:solidFill>
                  <a:srgbClr val="374151"/>
                </a:solidFill>
                <a:effectLst/>
                <a:latin typeface="Söhne"/>
              </a:rPr>
              <a:t>문제 정의</a:t>
            </a:r>
            <a:endParaRPr lang="en-US" altLang="ko-KR" b="0" i="0">
              <a:solidFill>
                <a:srgbClr val="374151"/>
              </a:solidFill>
              <a:effectLst/>
              <a:latin typeface="Söhne"/>
            </a:endParaRPr>
          </a:p>
          <a:p>
            <a:r>
              <a:rPr lang="ko-KR" altLang="en-US" b="0" i="0">
                <a:solidFill>
                  <a:srgbClr val="374151"/>
                </a:solidFill>
                <a:effectLst/>
                <a:latin typeface="Söhne"/>
              </a:rPr>
              <a:t>객체 감지의 목표는 미리 정의된 클래스의 모든 인스턴스를 감지하고 해당 객체의 대략적인 위치를 축에 정렬된 상자로 제공하는 것이다</a:t>
            </a:r>
            <a:r>
              <a:rPr lang="en-US" altLang="ko-KR" b="0" i="0">
                <a:solidFill>
                  <a:srgbClr val="374151"/>
                </a:solidFill>
                <a:effectLst/>
                <a:latin typeface="Söhne"/>
              </a:rPr>
              <a:t>. </a:t>
            </a:r>
            <a:r>
              <a:rPr lang="ko-KR" altLang="en-US" b="0" i="0">
                <a:solidFill>
                  <a:srgbClr val="374151"/>
                </a:solidFill>
                <a:effectLst/>
                <a:latin typeface="Söhne"/>
              </a:rPr>
              <a:t>감지기는 객체 클래스의 모든 인스턴스를 식별하고 주변에 바운딩 박스를 그리는 능력이 있어야 한다</a:t>
            </a:r>
            <a:r>
              <a:rPr lang="en-US" altLang="ko-KR" b="0" i="0">
                <a:solidFill>
                  <a:srgbClr val="374151"/>
                </a:solidFill>
                <a:effectLst/>
                <a:latin typeface="Söhne"/>
              </a:rPr>
              <a:t>. </a:t>
            </a:r>
            <a:r>
              <a:rPr lang="ko-KR" altLang="en-US" b="0" i="0">
                <a:solidFill>
                  <a:srgbClr val="374151"/>
                </a:solidFill>
                <a:effectLst/>
                <a:latin typeface="Söhne"/>
              </a:rPr>
              <a:t>이는 일반적으로 지도학습으로 이루어짐</a:t>
            </a:r>
            <a:endParaRPr lang="en-US" altLang="ko-KR" b="0" i="0">
              <a:solidFill>
                <a:srgbClr val="374151"/>
              </a:solidFill>
              <a:effectLst/>
              <a:latin typeface="Söhne"/>
            </a:endParaRPr>
          </a:p>
          <a:p>
            <a:r>
              <a:rPr lang="en-US" altLang="ko-KR" b="0" i="0">
                <a:solidFill>
                  <a:srgbClr val="374151"/>
                </a:solidFill>
                <a:effectLst/>
                <a:latin typeface="Söhne"/>
              </a:rPr>
              <a:t>B. </a:t>
            </a:r>
            <a:r>
              <a:rPr lang="ko-KR" altLang="en-US" b="0" i="0">
                <a:solidFill>
                  <a:srgbClr val="374151"/>
                </a:solidFill>
                <a:effectLst/>
                <a:latin typeface="Söhne"/>
              </a:rPr>
              <a:t>객체 감지가 직면하고 있는 문제들</a:t>
            </a:r>
            <a:endParaRPr lang="en-US" altLang="ko-KR" b="0" i="0">
              <a:solidFill>
                <a:srgbClr val="374151"/>
              </a:solidFill>
              <a:effectLst/>
              <a:latin typeface="Söhne"/>
            </a:endParaRPr>
          </a:p>
          <a:p>
            <a:r>
              <a:rPr lang="ko-KR" altLang="en-US" b="0" i="0">
                <a:solidFill>
                  <a:srgbClr val="374151"/>
                </a:solidFill>
                <a:effectLst/>
                <a:latin typeface="Söhne"/>
              </a:rPr>
              <a:t>클래스 변동 ㅣ 가려짐</a:t>
            </a:r>
            <a:r>
              <a:rPr lang="en-US" altLang="ko-KR" b="0" i="0">
                <a:solidFill>
                  <a:srgbClr val="374151"/>
                </a:solidFill>
                <a:effectLst/>
                <a:latin typeface="Söhne"/>
              </a:rPr>
              <a:t>, </a:t>
            </a:r>
            <a:r>
              <a:rPr lang="ko-KR" altLang="en-US" b="0" i="0">
                <a:solidFill>
                  <a:srgbClr val="374151"/>
                </a:solidFill>
                <a:effectLst/>
                <a:latin typeface="Söhne"/>
              </a:rPr>
              <a:t>조명</a:t>
            </a:r>
            <a:r>
              <a:rPr lang="en-US" altLang="ko-KR" b="0" i="0">
                <a:solidFill>
                  <a:srgbClr val="374151"/>
                </a:solidFill>
                <a:effectLst/>
                <a:latin typeface="Söhne"/>
              </a:rPr>
              <a:t>, </a:t>
            </a:r>
            <a:r>
              <a:rPr lang="ko-KR" altLang="en-US" b="0" i="0">
                <a:solidFill>
                  <a:srgbClr val="374151"/>
                </a:solidFill>
                <a:effectLst/>
                <a:latin typeface="Söhne"/>
              </a:rPr>
              <a:t>포즈</a:t>
            </a:r>
            <a:r>
              <a:rPr lang="en-US" altLang="ko-KR" b="0" i="0">
                <a:solidFill>
                  <a:srgbClr val="374151"/>
                </a:solidFill>
                <a:effectLst/>
                <a:latin typeface="Söhne"/>
              </a:rPr>
              <a:t>, </a:t>
            </a:r>
            <a:r>
              <a:rPr lang="ko-KR" altLang="en-US" b="0" i="0">
                <a:solidFill>
                  <a:srgbClr val="374151"/>
                </a:solidFill>
                <a:effectLst/>
                <a:latin typeface="Söhne"/>
              </a:rPr>
              <a:t>시점 등의 이유로 클래스 추정에 변동이 생김</a:t>
            </a:r>
            <a:endParaRPr lang="en-US" altLang="ko-KR" b="0" i="0">
              <a:solidFill>
                <a:srgbClr val="374151"/>
              </a:solidFill>
              <a:effectLst/>
              <a:latin typeface="Söhne"/>
            </a:endParaRPr>
          </a:p>
          <a:p>
            <a:r>
              <a:rPr lang="ko-KR" altLang="en-US"/>
              <a:t>분류할 수 있는 개체 클래스의 수가 매우 많음</a:t>
            </a:r>
          </a:p>
          <a:p>
            <a:r>
              <a:rPr lang="ko-KR" altLang="en-US"/>
              <a:t>더 많은 고품질 주석이 달린 데이터가 필요합니다</a:t>
            </a:r>
            <a:r>
              <a:rPr lang="en-US" altLang="ko-KR"/>
              <a:t>. -&gt; </a:t>
            </a:r>
            <a:r>
              <a:rPr lang="ko-KR" altLang="en-US"/>
              <a:t>구하기 어렵습니다</a:t>
            </a:r>
          </a:p>
          <a:p>
            <a:r>
              <a:rPr lang="ko-KR" altLang="en-US"/>
              <a:t>훈련을 위해 적은 수의 예를 사용하는 것 또한 연구 주제</a:t>
            </a:r>
            <a:endParaRPr lang="en-US" altLang="ko-KR"/>
          </a:p>
          <a:p>
            <a:r>
              <a:rPr lang="ko-KR" altLang="en-US"/>
              <a:t>효율성 </a:t>
            </a:r>
            <a:r>
              <a:rPr lang="en-US" altLang="ko-KR"/>
              <a:t>: </a:t>
            </a:r>
            <a:r>
              <a:rPr lang="ko-KR" altLang="en-US"/>
              <a:t>높은 계산 리소스를 필요로 함</a:t>
            </a:r>
            <a:r>
              <a:rPr lang="en-US" altLang="ko-KR"/>
              <a:t>, </a:t>
            </a:r>
            <a:r>
              <a:rPr lang="ko-KR" altLang="en-US"/>
              <a:t>요즘 모바일 기기를 많이 사용하기에 모바일 기기에서도 사용할 수 있어야 함</a:t>
            </a:r>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4</a:t>
            </a:fld>
            <a:endParaRPr lang="ko-KR" altLang="en-US" dirty="0"/>
          </a:p>
        </p:txBody>
      </p:sp>
    </p:spTree>
    <p:extLst>
      <p:ext uri="{BB962C8B-B14F-4D97-AF65-F5344CB8AC3E}">
        <p14:creationId xmlns:p14="http://schemas.microsoft.com/office/powerpoint/2010/main" val="2009662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D0D0D"/>
                </a:solidFill>
                <a:effectLst/>
                <a:latin typeface="Söhne"/>
              </a:rPr>
              <a:t>MobileNetv1</a:t>
            </a:r>
            <a:r>
              <a:rPr lang="ko-KR" altLang="en-US" b="0" i="0">
                <a:solidFill>
                  <a:srgbClr val="0D0D0D"/>
                </a:solidFill>
                <a:effectLst/>
                <a:latin typeface="Söhne"/>
              </a:rPr>
              <a:t>을 개선한 </a:t>
            </a:r>
            <a:r>
              <a:rPr lang="en-US" altLang="ko-KR" b="0" i="0">
                <a:solidFill>
                  <a:srgbClr val="0D0D0D"/>
                </a:solidFill>
                <a:effectLst/>
                <a:latin typeface="Söhne"/>
              </a:rPr>
              <a:t>MobileNetv2</a:t>
            </a:r>
            <a:r>
              <a:rPr lang="ko-KR" altLang="en-US" b="0" i="0">
                <a:solidFill>
                  <a:srgbClr val="0D0D0D"/>
                </a:solidFill>
                <a:effectLst/>
                <a:latin typeface="Söhne"/>
              </a:rPr>
              <a:t>를 소개했습니다</a:t>
            </a:r>
            <a:r>
              <a:rPr lang="en-US" altLang="ko-KR" b="0" i="0">
                <a:solidFill>
                  <a:srgbClr val="0D0D0D"/>
                </a:solidFill>
                <a:effectLst/>
                <a:latin typeface="Söhne"/>
              </a:rPr>
              <a:t>. </a:t>
            </a:r>
            <a:r>
              <a:rPr lang="ko-KR" altLang="en-US" b="0" i="0">
                <a:solidFill>
                  <a:srgbClr val="0D0D0D"/>
                </a:solidFill>
                <a:effectLst/>
                <a:latin typeface="Söhne"/>
              </a:rPr>
              <a:t>이 모델은 선형 병목 모듈을 가진 </a:t>
            </a:r>
            <a:r>
              <a:rPr lang="en-US" altLang="ko-KR" sz="1200"/>
              <a:t> inverted residual </a:t>
            </a:r>
            <a:r>
              <a:rPr lang="ko-KR" altLang="en-US" b="0" i="0">
                <a:solidFill>
                  <a:srgbClr val="0D0D0D"/>
                </a:solidFill>
                <a:effectLst/>
                <a:latin typeface="Söhne"/>
              </a:rPr>
              <a:t> 구조를 특징으로 하여 효율성과 정확도를 향상시켰습니다</a:t>
            </a:r>
            <a:r>
              <a:rPr lang="en-US" altLang="ko-KR" b="0" i="0">
                <a:solidFill>
                  <a:srgbClr val="0D0D0D"/>
                </a:solidFill>
                <a:effectLst/>
                <a:latin typeface="Söhne"/>
              </a:rPr>
              <a:t>. </a:t>
            </a:r>
            <a:r>
              <a:rPr lang="ko-KR" altLang="en-US" b="0" i="0">
                <a:solidFill>
                  <a:srgbClr val="0D0D0D"/>
                </a:solidFill>
                <a:effectLst/>
                <a:latin typeface="Söhne"/>
              </a:rPr>
              <a:t>전통적인 잔여 블록과는 달리</a:t>
            </a:r>
            <a:r>
              <a:rPr lang="en-US" altLang="ko-KR" b="0" i="0">
                <a:solidFill>
                  <a:srgbClr val="0D0D0D"/>
                </a:solidFill>
                <a:effectLst/>
                <a:latin typeface="Söhne"/>
              </a:rPr>
              <a:t>, MobileNetv2</a:t>
            </a:r>
            <a:r>
              <a:rPr lang="ko-KR" altLang="en-US" b="0" i="0">
                <a:solidFill>
                  <a:srgbClr val="0D0D0D"/>
                </a:solidFill>
                <a:effectLst/>
                <a:latin typeface="Söhne"/>
              </a:rPr>
              <a:t>는 입력 차원을 확장한 후 깊이별 컨볼루션을 적용하고 다시 압축하여 계산을 최적화합니다</a:t>
            </a:r>
            <a:r>
              <a:rPr lang="en-US" altLang="ko-KR" b="0" i="0">
                <a:solidFill>
                  <a:srgbClr val="0D0D0D"/>
                </a:solidFill>
                <a:effectLst/>
                <a:latin typeface="Söhne"/>
              </a:rPr>
              <a:t>. </a:t>
            </a:r>
            <a:r>
              <a:rPr lang="ko-KR" altLang="en-US" b="0" i="0">
                <a:solidFill>
                  <a:srgbClr val="0D0D0D"/>
                </a:solidFill>
                <a:effectLst/>
                <a:latin typeface="Söhne"/>
              </a:rPr>
              <a:t>또한</a:t>
            </a:r>
            <a:r>
              <a:rPr lang="en-US" altLang="ko-KR" b="0" i="0">
                <a:solidFill>
                  <a:srgbClr val="0D0D0D"/>
                </a:solidFill>
                <a:effectLst/>
                <a:latin typeface="Söhne"/>
              </a:rPr>
              <a:t>, MobileNetv2</a:t>
            </a:r>
            <a:r>
              <a:rPr lang="ko-KR" altLang="en-US" b="0" i="0">
                <a:solidFill>
                  <a:srgbClr val="0D0D0D"/>
                </a:solidFill>
                <a:effectLst/>
                <a:latin typeface="Söhne"/>
              </a:rPr>
              <a:t>는 </a:t>
            </a:r>
            <a:r>
              <a:rPr lang="en-US" altLang="ko-KR" b="0" i="0">
                <a:solidFill>
                  <a:srgbClr val="0D0D0D"/>
                </a:solidFill>
                <a:effectLst/>
                <a:latin typeface="Söhne"/>
              </a:rPr>
              <a:t>ReLU6 </a:t>
            </a:r>
            <a:r>
              <a:rPr lang="ko-KR" altLang="en-US" b="0" i="0">
                <a:solidFill>
                  <a:srgbClr val="0D0D0D"/>
                </a:solidFill>
                <a:effectLst/>
                <a:latin typeface="Söhne"/>
              </a:rPr>
              <a:t>활성화 함수를 사용하며</a:t>
            </a:r>
            <a:r>
              <a:rPr lang="en-US" altLang="ko-KR" b="0" i="0">
                <a:solidFill>
                  <a:srgbClr val="0D0D0D"/>
                </a:solidFill>
                <a:effectLst/>
                <a:latin typeface="Söhne"/>
              </a:rPr>
              <a:t>, SSD</a:t>
            </a:r>
            <a:r>
              <a:rPr lang="ko-KR" altLang="en-US" b="0" i="0">
                <a:solidFill>
                  <a:srgbClr val="0D0D0D"/>
                </a:solidFill>
                <a:effectLst/>
                <a:latin typeface="Söhne"/>
              </a:rPr>
              <a:t>의 변형인 </a:t>
            </a:r>
            <a:r>
              <a:rPr lang="en-US" altLang="ko-KR" b="0" i="0">
                <a:solidFill>
                  <a:srgbClr val="0D0D0D"/>
                </a:solidFill>
                <a:effectLst/>
                <a:latin typeface="Söhne"/>
              </a:rPr>
              <a:t>SSDLite</a:t>
            </a:r>
            <a:r>
              <a:rPr lang="ko-KR" altLang="en-US" b="0" i="0">
                <a:solidFill>
                  <a:srgbClr val="0D0D0D"/>
                </a:solidFill>
                <a:effectLst/>
                <a:latin typeface="Söhne"/>
              </a:rPr>
              <a:t>의 특징 추출기로 사용되어 훨씬 적은 매개변수로 경쟁력 있는 정확도를 제공합니다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40</a:t>
            </a:fld>
            <a:endParaRPr lang="ko-KR" altLang="en-US" dirty="0"/>
          </a:p>
        </p:txBody>
      </p:sp>
    </p:spTree>
    <p:extLst>
      <p:ext uri="{BB962C8B-B14F-4D97-AF65-F5344CB8AC3E}">
        <p14:creationId xmlns:p14="http://schemas.microsoft.com/office/powerpoint/2010/main" val="2677927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DenseNet</a:t>
            </a:r>
            <a:r>
              <a:rPr lang="ko-KR" altLang="en-US"/>
              <a:t>에서 영감을 받은 혁신적인 가벼운 딥 러닝 아키텍처로</a:t>
            </a:r>
            <a:r>
              <a:rPr lang="en-US" altLang="ko-KR"/>
              <a:t>, </a:t>
            </a:r>
            <a:r>
              <a:rPr lang="ko-KR" altLang="en-US"/>
              <a:t>기존의 컨볼루션 기법을 사용한 효율적인 구현에 중점을 둡니다</a:t>
            </a:r>
            <a:r>
              <a:rPr lang="en-US" altLang="ko-KR"/>
              <a:t>. PeleeNet</a:t>
            </a:r>
            <a:r>
              <a:rPr lang="ko-KR" altLang="en-US"/>
              <a:t>은 이중 밀집 레이어</a:t>
            </a:r>
            <a:r>
              <a:rPr lang="en-US" altLang="ko-KR"/>
              <a:t>, </a:t>
            </a:r>
            <a:r>
              <a:rPr lang="ko-KR" altLang="en-US"/>
              <a:t>스템 블록</a:t>
            </a:r>
            <a:r>
              <a:rPr lang="en-US" altLang="ko-KR"/>
              <a:t>, </a:t>
            </a:r>
            <a:r>
              <a:rPr lang="ko-KR" altLang="en-US"/>
              <a:t>동적 채널 조정 및 전통적인 후처리 활성화를 포함하여 계산을 줄이면서 속도를 유지합니다</a:t>
            </a:r>
            <a:r>
              <a:rPr lang="en-US" altLang="ko-KR"/>
              <a:t>. </a:t>
            </a:r>
            <a:r>
              <a:rPr lang="ko-KR" altLang="en-US"/>
              <a:t>또한</a:t>
            </a:r>
            <a:r>
              <a:rPr lang="en-US" altLang="ko-KR"/>
              <a:t>, PeleeNet</a:t>
            </a:r>
            <a:r>
              <a:rPr lang="ko-KR" altLang="en-US"/>
              <a:t>은 </a:t>
            </a:r>
            <a:r>
              <a:rPr lang="en-US" altLang="ko-KR"/>
              <a:t>SSD</a:t>
            </a:r>
            <a:r>
              <a:rPr lang="ko-KR" altLang="en-US"/>
              <a:t>를 기반으로 한 실시간 객체 감지 시스템인 </a:t>
            </a:r>
            <a:r>
              <a:rPr lang="en-US" altLang="ko-KR"/>
              <a:t>Pelee</a:t>
            </a:r>
            <a:r>
              <a:rPr lang="ko-KR" altLang="en-US"/>
              <a:t>의 백본으로 사용되어 간단한 디자인 선택을 통해 모바일 및 엣지 디바이스에서 개선된 성능을 선보입니다</a:t>
            </a:r>
            <a:r>
              <a:rPr lang="en-US" altLang="ko-K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41</a:t>
            </a:fld>
            <a:endParaRPr lang="ko-KR" altLang="en-US" dirty="0"/>
          </a:p>
        </p:txBody>
      </p:sp>
    </p:spTree>
    <p:extLst>
      <p:ext uri="{BB962C8B-B14F-4D97-AF65-F5344CB8AC3E}">
        <p14:creationId xmlns:p14="http://schemas.microsoft.com/office/powerpoint/2010/main" val="2243133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b="0" i="0">
                <a:solidFill>
                  <a:srgbClr val="000000"/>
                </a:solidFill>
                <a:effectLst/>
                <a:latin typeface="Söhne"/>
              </a:rPr>
              <a:t>ShuffleNetv2</a:t>
            </a:r>
            <a:r>
              <a:rPr lang="ko-KR" altLang="en-US" b="0" i="0">
                <a:solidFill>
                  <a:srgbClr val="000000"/>
                </a:solidFill>
                <a:effectLst/>
                <a:latin typeface="Söhne"/>
              </a:rPr>
              <a:t>에서</a:t>
            </a:r>
            <a:r>
              <a:rPr lang="en-US" altLang="ko-KR" b="0" i="0">
                <a:solidFill>
                  <a:srgbClr val="000000"/>
                </a:solidFill>
                <a:effectLst/>
                <a:latin typeface="Söhne"/>
              </a:rPr>
              <a:t>, Ningning Ma </a:t>
            </a:r>
            <a:r>
              <a:rPr lang="ko-KR" altLang="en-US" b="0" i="0">
                <a:solidFill>
                  <a:srgbClr val="000000"/>
                </a:solidFill>
                <a:effectLst/>
                <a:latin typeface="Söhne"/>
              </a:rPr>
              <a:t>등은 </a:t>
            </a:r>
            <a:r>
              <a:rPr lang="en-US" altLang="ko-KR" b="0" i="0">
                <a:solidFill>
                  <a:srgbClr val="000000"/>
                </a:solidFill>
                <a:effectLst/>
                <a:latin typeface="Söhne"/>
              </a:rPr>
              <a:t>FLOPs</a:t>
            </a:r>
            <a:r>
              <a:rPr lang="ko-KR" altLang="en-US" b="0" i="0">
                <a:solidFill>
                  <a:srgbClr val="000000"/>
                </a:solidFill>
                <a:effectLst/>
                <a:latin typeface="Söhne"/>
              </a:rPr>
              <a:t>와 같은 간접적인 지표보다 속도와 같은 직접적인 메트릭에 중점을 둔 효율적인 네트워크 설계 지침을 제안합니다</a:t>
            </a:r>
            <a:r>
              <a:rPr lang="en-US" altLang="ko-KR" b="0" i="0">
                <a:solidFill>
                  <a:srgbClr val="000000"/>
                </a:solidFill>
                <a:effectLst/>
                <a:latin typeface="Söhne"/>
              </a:rPr>
              <a:t>. </a:t>
            </a:r>
            <a:r>
              <a:rPr lang="ko-KR" altLang="en-US" b="0" i="0">
                <a:solidFill>
                  <a:srgbClr val="000000"/>
                </a:solidFill>
                <a:effectLst/>
                <a:latin typeface="Söhne"/>
              </a:rPr>
              <a:t>그들은 입력을 분할하는 새로운 빌딩 블록을 도입하고</a:t>
            </a:r>
            <a:r>
              <a:rPr lang="en-US" altLang="ko-KR" b="0" i="0">
                <a:solidFill>
                  <a:srgbClr val="000000"/>
                </a:solidFill>
                <a:effectLst/>
                <a:latin typeface="Söhne"/>
              </a:rPr>
              <a:t>, </a:t>
            </a:r>
            <a:r>
              <a:rPr lang="ko-KR" altLang="en-US" b="0" i="0">
                <a:solidFill>
                  <a:srgbClr val="000000"/>
                </a:solidFill>
                <a:effectLst/>
                <a:latin typeface="Söhne"/>
              </a:rPr>
              <a:t>그룹 컨볼루션을 활용하며</a:t>
            </a:r>
            <a:r>
              <a:rPr lang="en-US" altLang="ko-KR" b="0" i="0">
                <a:solidFill>
                  <a:srgbClr val="000000"/>
                </a:solidFill>
                <a:effectLst/>
                <a:latin typeface="Söhne"/>
              </a:rPr>
              <a:t>, </a:t>
            </a:r>
            <a:r>
              <a:rPr lang="ko-KR" altLang="en-US" b="0" i="0">
                <a:solidFill>
                  <a:srgbClr val="000000"/>
                </a:solidFill>
                <a:effectLst/>
                <a:latin typeface="Söhne"/>
              </a:rPr>
              <a:t>다중 경로 구조를 사용합니다</a:t>
            </a:r>
            <a:r>
              <a:rPr lang="en-US" altLang="ko-KR" b="0" i="0">
                <a:solidFill>
                  <a:srgbClr val="000000"/>
                </a:solidFill>
                <a:effectLst/>
                <a:latin typeface="Söhne"/>
              </a:rPr>
              <a:t>. </a:t>
            </a:r>
            <a:r>
              <a:rPr lang="ko-KR" altLang="en-US" b="0" i="0">
                <a:solidFill>
                  <a:srgbClr val="000000"/>
                </a:solidFill>
                <a:effectLst/>
                <a:latin typeface="Söhne"/>
              </a:rPr>
              <a:t>이로 인해 비슷한 복잡성 수준에서 최첨단 모델보다 우수한 정확도를 가진 매우 효율적인 아키텍처가 생성됩니다</a:t>
            </a:r>
            <a:r>
              <a:rPr lang="en-US" altLang="ko-KR" b="0" i="0">
                <a:solidFill>
                  <a:srgbClr val="000000"/>
                </a:solidFill>
                <a:effectLst/>
                <a:latin typeface="Söhne"/>
              </a:rPr>
              <a:t>.</a:t>
            </a:r>
          </a:p>
          <a:p>
            <a:br>
              <a:rPr lang="en-US" altLang="ko-KR" b="0" i="0">
                <a:solidFill>
                  <a:srgbClr val="000000"/>
                </a:solidFill>
                <a:effectLst/>
                <a:latin typeface="Söhne"/>
              </a:rPr>
            </a:b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42</a:t>
            </a:fld>
            <a:endParaRPr lang="ko-KR" altLang="en-US" dirty="0"/>
          </a:p>
        </p:txBody>
      </p:sp>
    </p:spTree>
    <p:extLst>
      <p:ext uri="{BB962C8B-B14F-4D97-AF65-F5344CB8AC3E}">
        <p14:creationId xmlns:p14="http://schemas.microsoft.com/office/powerpoint/2010/main" val="2281708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 </a:t>
            </a:r>
            <a:r>
              <a:rPr lang="ko-KR" altLang="en-US"/>
              <a:t>이 모델은 고정도와 낮은 지연 시간을 균형있게 유지하기 위해 자동화된 신경 아키텍처 검색</a:t>
            </a:r>
            <a:r>
              <a:rPr lang="en-US" altLang="ko-KR"/>
              <a:t>(NAS) </a:t>
            </a:r>
            <a:r>
              <a:rPr lang="ko-KR" altLang="en-US"/>
              <a:t>접근 방식을 활용합니다</a:t>
            </a:r>
            <a:r>
              <a:rPr lang="en-US" altLang="ko-KR"/>
              <a:t>. CNN</a:t>
            </a:r>
            <a:r>
              <a:rPr lang="ko-KR" altLang="en-US"/>
              <a:t>을 고유한 블록으로 분할하고 </a:t>
            </a:r>
            <a:r>
              <a:rPr lang="en-US" altLang="ko-KR"/>
              <a:t>RNN </a:t>
            </a:r>
            <a:r>
              <a:rPr lang="ko-KR" altLang="en-US"/>
              <a:t>기반의 강화 학습을 적용함으로써</a:t>
            </a:r>
            <a:r>
              <a:rPr lang="en-US" altLang="ko-KR"/>
              <a:t>, </a:t>
            </a:r>
            <a:r>
              <a:rPr lang="ko-KR" altLang="en-US"/>
              <a:t>다양한 블록 디자인을 구현하여 </a:t>
            </a:r>
            <a:r>
              <a:rPr lang="en-US" altLang="ko-KR"/>
              <a:t>MobileNetv2</a:t>
            </a:r>
            <a:r>
              <a:rPr lang="ko-KR" altLang="en-US"/>
              <a:t>와 비교하여 더 빠른 추론과 향상된 정확도를 달성했습니다</a:t>
            </a:r>
            <a:r>
              <a:rPr lang="en-US" altLang="ko-KR"/>
              <a:t>. </a:t>
            </a:r>
            <a:r>
              <a:rPr lang="ko-KR" altLang="en-US"/>
              <a:t>그러나 검색 프로세스의 계산 요구는 여전히 상당합니다</a:t>
            </a:r>
            <a:r>
              <a:rPr lang="en-US" altLang="ko-K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43</a:t>
            </a:fld>
            <a:endParaRPr lang="ko-KR" altLang="en-US" dirty="0"/>
          </a:p>
        </p:txBody>
      </p:sp>
    </p:spTree>
    <p:extLst>
      <p:ext uri="{BB962C8B-B14F-4D97-AF65-F5344CB8AC3E}">
        <p14:creationId xmlns:p14="http://schemas.microsoft.com/office/powerpoint/2010/main" val="707414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ko-KR" altLang="en-US"/>
            </a:br>
            <a:r>
              <a:rPr lang="en-US" altLang="ko-KR" b="0" i="0">
                <a:solidFill>
                  <a:srgbClr val="0D0D0D"/>
                </a:solidFill>
                <a:effectLst/>
                <a:latin typeface="Söhne"/>
              </a:rPr>
              <a:t>MnasNet</a:t>
            </a:r>
            <a:r>
              <a:rPr lang="ko-KR" altLang="en-US" b="0" i="0">
                <a:solidFill>
                  <a:srgbClr val="0D0D0D"/>
                </a:solidFill>
                <a:effectLst/>
                <a:latin typeface="Söhne"/>
              </a:rPr>
              <a:t>에서 파생된 </a:t>
            </a:r>
            <a:r>
              <a:rPr lang="en-US" altLang="ko-KR" b="0" i="0">
                <a:solidFill>
                  <a:srgbClr val="0D0D0D"/>
                </a:solidFill>
                <a:effectLst/>
                <a:latin typeface="Söhne"/>
              </a:rPr>
              <a:t>MobileNetv3</a:t>
            </a:r>
            <a:r>
              <a:rPr lang="ko-KR" altLang="en-US" b="0" i="0">
                <a:solidFill>
                  <a:srgbClr val="0D0D0D"/>
                </a:solidFill>
                <a:effectLst/>
                <a:latin typeface="Söhne"/>
              </a:rPr>
              <a:t>는 </a:t>
            </a:r>
            <a:r>
              <a:rPr lang="en-US" altLang="ko-KR" b="0" i="0">
                <a:solidFill>
                  <a:srgbClr val="0D0D0D"/>
                </a:solidFill>
                <a:effectLst/>
                <a:latin typeface="Söhne"/>
              </a:rPr>
              <a:t>NetAdapt</a:t>
            </a:r>
            <a:r>
              <a:rPr lang="ko-KR" altLang="en-US" b="0" i="0">
                <a:solidFill>
                  <a:srgbClr val="0D0D0D"/>
                </a:solidFill>
                <a:effectLst/>
                <a:latin typeface="Söhne"/>
              </a:rPr>
              <a:t>로 최적화된 플랫폼 인식형 신경 아키텍처 검색을 활용하여 효율성을 향상시킵니다</a:t>
            </a:r>
            <a:r>
              <a:rPr lang="en-US" altLang="ko-KR" b="0" i="0">
                <a:solidFill>
                  <a:srgbClr val="0D0D0D"/>
                </a:solidFill>
                <a:effectLst/>
                <a:latin typeface="Söhne"/>
              </a:rPr>
              <a:t>. Howard </a:t>
            </a:r>
            <a:r>
              <a:rPr lang="ko-KR" altLang="en-US" b="0" i="0">
                <a:solidFill>
                  <a:srgbClr val="0D0D0D"/>
                </a:solidFill>
                <a:effectLst/>
                <a:latin typeface="Söhne"/>
              </a:rPr>
              <a:t>등은 중복 구성 요소를 제거하고 하드 스위시 활성화를 통합하여 다양한 리소스 제약 조건에 맞게 두 가지 변형을 만들었습니다</a:t>
            </a:r>
            <a:r>
              <a:rPr lang="en-US" altLang="ko-KR" b="0" i="0">
                <a:solidFill>
                  <a:srgbClr val="0D0D0D"/>
                </a:solidFill>
                <a:effectLst/>
                <a:latin typeface="Söhne"/>
              </a:rPr>
              <a:t>. </a:t>
            </a:r>
            <a:r>
              <a:rPr lang="ko-KR" altLang="en-US" b="0" i="0">
                <a:solidFill>
                  <a:srgbClr val="0D0D0D"/>
                </a:solidFill>
                <a:effectLst/>
                <a:latin typeface="Söhne"/>
              </a:rPr>
              <a:t>이로써 </a:t>
            </a:r>
            <a:r>
              <a:rPr lang="en-US" altLang="ko-KR" b="0" i="0">
                <a:solidFill>
                  <a:srgbClr val="0D0D0D"/>
                </a:solidFill>
                <a:effectLst/>
                <a:latin typeface="Söhne"/>
              </a:rPr>
              <a:t>SSDLite</a:t>
            </a:r>
            <a:r>
              <a:rPr lang="ko-KR" altLang="en-US" b="0" i="0">
                <a:solidFill>
                  <a:srgbClr val="0D0D0D"/>
                </a:solidFill>
                <a:effectLst/>
                <a:latin typeface="Söhne"/>
              </a:rPr>
              <a:t>의 특징 감지에서 속도와 정확도를 모두 향상시켰으며</a:t>
            </a:r>
            <a:r>
              <a:rPr lang="en-US" altLang="ko-KR" b="0" i="0">
                <a:solidFill>
                  <a:srgbClr val="0D0D0D"/>
                </a:solidFill>
                <a:effectLst/>
                <a:latin typeface="Söhne"/>
              </a:rPr>
              <a:t>, </a:t>
            </a:r>
            <a:r>
              <a:rPr lang="ko-KR" altLang="en-US" b="0" i="0">
                <a:solidFill>
                  <a:srgbClr val="0D0D0D"/>
                </a:solidFill>
                <a:effectLst/>
                <a:latin typeface="Söhne"/>
              </a:rPr>
              <a:t>지연 시간을 줄였습니다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44</a:t>
            </a:fld>
            <a:endParaRPr lang="ko-KR" altLang="en-US" dirty="0"/>
          </a:p>
        </p:txBody>
      </p:sp>
    </p:spTree>
    <p:extLst>
      <p:ext uri="{BB962C8B-B14F-4D97-AF65-F5344CB8AC3E}">
        <p14:creationId xmlns:p14="http://schemas.microsoft.com/office/powerpoint/2010/main" val="1454399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Once-for-All (OFA) </a:t>
            </a:r>
            <a:r>
              <a:rPr lang="ko-KR" altLang="en-US"/>
              <a:t>네트워크는 모델 훈련을 신경 아키텍처 검색</a:t>
            </a:r>
            <a:r>
              <a:rPr lang="en-US" altLang="ko-KR"/>
              <a:t>(NAS)</a:t>
            </a:r>
            <a:r>
              <a:rPr lang="ko-KR" altLang="en-US"/>
              <a:t>에서 분리하여 계산 비용을 줄입니다</a:t>
            </a:r>
            <a:r>
              <a:rPr lang="en-US" altLang="ko-KR"/>
              <a:t>. OFA</a:t>
            </a:r>
            <a:r>
              <a:rPr lang="ko-KR" altLang="en-US"/>
              <a:t>는 중첩된 아키텍처 내에서 깊이</a:t>
            </a:r>
            <a:r>
              <a:rPr lang="en-US" altLang="ko-KR"/>
              <a:t>, </a:t>
            </a:r>
            <a:r>
              <a:rPr lang="ko-KR" altLang="en-US"/>
              <a:t>너비</a:t>
            </a:r>
            <a:r>
              <a:rPr lang="en-US" altLang="ko-KR"/>
              <a:t>, </a:t>
            </a:r>
            <a:r>
              <a:rPr lang="ko-KR" altLang="en-US"/>
              <a:t>커널 크기 및 차원을 변화시킴으로써 유연한 서브 네트워크 생성을 가능하게 하며</a:t>
            </a:r>
            <a:r>
              <a:rPr lang="en-US" altLang="ko-KR"/>
              <a:t>, </a:t>
            </a:r>
            <a:r>
              <a:rPr lang="ko-KR" altLang="en-US"/>
              <a:t>매개변수 감소를 위해 점진적인 축소를 채택합니다</a:t>
            </a:r>
            <a:r>
              <a:rPr lang="en-US" altLang="ko-KR"/>
              <a:t>. ImageNet</a:t>
            </a:r>
            <a:r>
              <a:rPr lang="ko-KR" altLang="en-US"/>
              <a:t>에서 최첨단 정확도를 달성하고 </a:t>
            </a:r>
            <a:r>
              <a:rPr lang="en-US" altLang="ko-KR"/>
              <a:t>LPCVC</a:t>
            </a:r>
            <a:r>
              <a:rPr lang="ko-KR" altLang="en-US"/>
              <a:t>에서 우승함으로써</a:t>
            </a:r>
            <a:r>
              <a:rPr lang="en-US" altLang="ko-KR"/>
              <a:t>, OFA</a:t>
            </a:r>
            <a:r>
              <a:rPr lang="ko-KR" altLang="en-US"/>
              <a:t>는 다양한 하드웨어 요구에 대한 경량 모델을 설계하는 새로운 접근 방식을 보여줍니다</a:t>
            </a:r>
            <a:r>
              <a:rPr lang="en-US" altLang="ko-KR"/>
              <a:t>.</a:t>
            </a:r>
          </a:p>
          <a:p>
            <a:endParaRPr lang="en-US" altLang="ko-KR"/>
          </a:p>
          <a:p>
            <a:endParaRPr lang="en-US" altLang="ko-KR"/>
          </a:p>
          <a:p>
            <a:endParaRPr lang="en-US" altLang="ko-KR"/>
          </a:p>
          <a:p>
            <a:endParaRPr lang="en-US" altLang="ko-KR"/>
          </a:p>
          <a:p>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45</a:t>
            </a:fld>
            <a:endParaRPr lang="ko-KR" altLang="en-US" dirty="0"/>
          </a:p>
        </p:txBody>
      </p:sp>
    </p:spTree>
    <p:extLst>
      <p:ext uri="{BB962C8B-B14F-4D97-AF65-F5344CB8AC3E}">
        <p14:creationId xmlns:p14="http://schemas.microsoft.com/office/powerpoint/2010/main" val="29622003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b="0" i="0">
                <a:solidFill>
                  <a:srgbClr val="000000"/>
                </a:solidFill>
                <a:effectLst/>
                <a:latin typeface="Söhne"/>
              </a:rPr>
              <a:t>논문 결과를 기반으로 모델의 성능을 평가합니다</a:t>
            </a:r>
            <a:r>
              <a:rPr lang="en-US" altLang="ko-KR" b="0" i="0">
                <a:solidFill>
                  <a:srgbClr val="000000"/>
                </a:solidFill>
                <a:effectLst/>
                <a:latin typeface="Söhne"/>
              </a:rPr>
              <a:t>. </a:t>
            </a:r>
            <a:r>
              <a:rPr lang="ko-KR" altLang="en-US" b="0" i="0">
                <a:solidFill>
                  <a:srgbClr val="000000"/>
                </a:solidFill>
                <a:effectLst/>
                <a:latin typeface="Söhne"/>
              </a:rPr>
              <a:t>모델들은 </a:t>
            </a:r>
            <a:r>
              <a:rPr lang="en-US" altLang="ko-KR" b="0" i="0">
                <a:solidFill>
                  <a:srgbClr val="000000"/>
                </a:solidFill>
                <a:effectLst/>
                <a:latin typeface="Söhne"/>
              </a:rPr>
              <a:t>AP </a:t>
            </a:r>
            <a:r>
              <a:rPr lang="ko-KR" altLang="en-US" b="0" i="0">
                <a:solidFill>
                  <a:srgbClr val="000000"/>
                </a:solidFill>
                <a:effectLst/>
                <a:latin typeface="Söhne"/>
              </a:rPr>
              <a:t>및 </a:t>
            </a:r>
            <a:r>
              <a:rPr lang="en-US" altLang="ko-KR" b="0" i="0">
                <a:solidFill>
                  <a:srgbClr val="000000"/>
                </a:solidFill>
                <a:effectLst/>
                <a:latin typeface="Söhne"/>
              </a:rPr>
              <a:t>FPS</a:t>
            </a:r>
            <a:r>
              <a:rPr lang="ko-KR" altLang="en-US" b="0" i="0">
                <a:solidFill>
                  <a:srgbClr val="000000"/>
                </a:solidFill>
                <a:effectLst/>
                <a:latin typeface="Söhne"/>
              </a:rPr>
              <a:t>로 비교됩니다</a:t>
            </a:r>
            <a:r>
              <a:rPr lang="en-US" altLang="ko-KR" b="0" i="0">
                <a:solidFill>
                  <a:srgbClr val="000000"/>
                </a:solidFill>
                <a:effectLst/>
                <a:latin typeface="Söhne"/>
              </a:rPr>
              <a:t>. </a:t>
            </a:r>
            <a:r>
              <a:rPr lang="ko-KR" altLang="en-US" b="0" i="0">
                <a:solidFill>
                  <a:srgbClr val="000000"/>
                </a:solidFill>
                <a:effectLst/>
                <a:latin typeface="Söhne"/>
              </a:rPr>
              <a:t>가벼운 모델들은 </a:t>
            </a:r>
            <a:r>
              <a:rPr lang="en-US" altLang="ko-KR" b="0" i="0">
                <a:solidFill>
                  <a:srgbClr val="000000"/>
                </a:solidFill>
                <a:effectLst/>
                <a:latin typeface="Söhne"/>
              </a:rPr>
              <a:t>ImageNet Top-1 </a:t>
            </a:r>
            <a:r>
              <a:rPr lang="ko-KR" altLang="en-US" b="0" i="0">
                <a:solidFill>
                  <a:srgbClr val="000000"/>
                </a:solidFill>
                <a:effectLst/>
                <a:latin typeface="Söhne"/>
              </a:rPr>
              <a:t>분류 정확도</a:t>
            </a:r>
            <a:r>
              <a:rPr lang="en-US" altLang="ko-KR" b="0" i="0">
                <a:solidFill>
                  <a:srgbClr val="000000"/>
                </a:solidFill>
                <a:effectLst/>
                <a:latin typeface="Söhne"/>
              </a:rPr>
              <a:t>, latency, </a:t>
            </a:r>
            <a:r>
              <a:rPr lang="ko-KR" altLang="en-US" b="0" i="0">
                <a:solidFill>
                  <a:srgbClr val="000000"/>
                </a:solidFill>
                <a:effectLst/>
                <a:latin typeface="Söhne"/>
              </a:rPr>
              <a:t>파라미터 수 및 </a:t>
            </a:r>
            <a:r>
              <a:rPr lang="en-US" altLang="ko-KR" b="0" i="0">
                <a:solidFill>
                  <a:srgbClr val="000000"/>
                </a:solidFill>
                <a:effectLst/>
                <a:latin typeface="Söhne"/>
              </a:rPr>
              <a:t>MFLOPs</a:t>
            </a:r>
            <a:r>
              <a:rPr lang="ko-KR" altLang="en-US" b="0" i="0">
                <a:solidFill>
                  <a:srgbClr val="000000"/>
                </a:solidFill>
                <a:effectLst/>
                <a:latin typeface="Söhne"/>
              </a:rPr>
              <a:t>에서 비교되며</a:t>
            </a:r>
            <a:r>
              <a:rPr lang="en-US" altLang="ko-KR" b="0" i="0">
                <a:solidFill>
                  <a:srgbClr val="000000"/>
                </a:solidFill>
                <a:effectLst/>
                <a:latin typeface="Söhne"/>
              </a:rPr>
              <a:t>, MFLOPs</a:t>
            </a:r>
            <a:r>
              <a:rPr lang="ko-KR" altLang="en-US" b="0" i="0">
                <a:solidFill>
                  <a:srgbClr val="000000"/>
                </a:solidFill>
                <a:effectLst/>
                <a:latin typeface="Söhne"/>
              </a:rPr>
              <a:t>가 </a:t>
            </a:r>
            <a:r>
              <a:rPr lang="en-US" altLang="ko-KR" b="0" i="0">
                <a:solidFill>
                  <a:srgbClr val="000000"/>
                </a:solidFill>
                <a:effectLst/>
                <a:latin typeface="Söhne"/>
              </a:rPr>
              <a:t>600 </a:t>
            </a:r>
            <a:r>
              <a:rPr lang="ko-KR" altLang="en-US" b="0" i="0">
                <a:solidFill>
                  <a:srgbClr val="000000"/>
                </a:solidFill>
                <a:effectLst/>
                <a:latin typeface="Söhne"/>
              </a:rPr>
              <a:t>미만인 모델은 모바일 장치에서 적절한 성능을 발휘할 것으로 기대됩니다</a:t>
            </a:r>
            <a:r>
              <a:rPr lang="en-US" altLang="ko-KR" b="0" i="0">
                <a:solidFill>
                  <a:srgbClr val="000000"/>
                </a:solidFill>
                <a:effectLst/>
                <a:latin typeface="Söhne"/>
              </a:rPr>
              <a:t>.</a:t>
            </a:r>
          </a:p>
          <a:p>
            <a:r>
              <a:rPr lang="en-US" altLang="ko-KR" b="0" i="0">
                <a:solidFill>
                  <a:srgbClr val="0D0D0D"/>
                </a:solidFill>
                <a:effectLst/>
                <a:latin typeface="Söhne"/>
              </a:rPr>
              <a:t>MFLOPs</a:t>
            </a:r>
            <a:r>
              <a:rPr lang="ko-KR" altLang="en-US" b="0" i="0">
                <a:solidFill>
                  <a:srgbClr val="0D0D0D"/>
                </a:solidFill>
                <a:effectLst/>
                <a:latin typeface="Söhne"/>
              </a:rPr>
              <a:t>는 </a:t>
            </a:r>
            <a:r>
              <a:rPr lang="en-US" altLang="ko-KR" b="0" i="0">
                <a:solidFill>
                  <a:srgbClr val="0D0D0D"/>
                </a:solidFill>
                <a:effectLst/>
                <a:latin typeface="Söhne"/>
              </a:rPr>
              <a:t>"Million Floating-point Operations per Second"</a:t>
            </a:r>
            <a:r>
              <a:rPr lang="ko-KR" altLang="en-US" b="0" i="0">
                <a:solidFill>
                  <a:srgbClr val="0D0D0D"/>
                </a:solidFill>
                <a:effectLst/>
                <a:latin typeface="Söhne"/>
              </a:rPr>
              <a:t>의 약자로</a:t>
            </a:r>
            <a:r>
              <a:rPr lang="en-US" altLang="ko-KR" b="0" i="0">
                <a:solidFill>
                  <a:srgbClr val="0D0D0D"/>
                </a:solidFill>
                <a:effectLst/>
                <a:latin typeface="Söhne"/>
              </a:rPr>
              <a:t>, </a:t>
            </a:r>
            <a:r>
              <a:rPr lang="ko-KR" altLang="en-US" b="0" i="0">
                <a:solidFill>
                  <a:srgbClr val="0D0D0D"/>
                </a:solidFill>
                <a:effectLst/>
                <a:latin typeface="Söhne"/>
              </a:rPr>
              <a:t>초당 수백만 개의 부동 소수점 연산을 수행하는 횟수를 나타내는 측정 단위</a:t>
            </a:r>
            <a:br>
              <a:rPr lang="en-US" altLang="ko-KR" b="0" i="0">
                <a:solidFill>
                  <a:srgbClr val="000000"/>
                </a:solidFill>
                <a:effectLst/>
                <a:latin typeface="Söhne"/>
              </a:rPr>
            </a:b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46</a:t>
            </a:fld>
            <a:endParaRPr lang="ko-KR" altLang="en-US" dirty="0"/>
          </a:p>
        </p:txBody>
      </p:sp>
    </p:spTree>
    <p:extLst>
      <p:ext uri="{BB962C8B-B14F-4D97-AF65-F5344CB8AC3E}">
        <p14:creationId xmlns:p14="http://schemas.microsoft.com/office/powerpoint/2010/main" val="311465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336E1-390E-BD93-C4FA-AEA1A85290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D55CD4B-7C08-176D-16AA-CD0BED6559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884B1A-0BB1-E984-0AD4-8AC8543B914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2E71D3E-BFDF-C58D-1108-194FA6918A2D}"/>
              </a:ext>
            </a:extLst>
          </p:cNvPr>
          <p:cNvSpPr>
            <a:spLocks noGrp="1"/>
          </p:cNvSpPr>
          <p:nvPr>
            <p:ph type="sldNum" sz="quarter" idx="5"/>
          </p:nvPr>
        </p:nvSpPr>
        <p:spPr/>
        <p:txBody>
          <a:bodyPr/>
          <a:lstStyle/>
          <a:p>
            <a:pPr>
              <a:defRPr/>
            </a:pPr>
            <a:fld id="{BFC9EFBA-4C98-4C74-9F4F-A0C6BA3D28BD}" type="slidenum">
              <a:rPr lang="ko-KR" altLang="en-US" smtClean="0"/>
              <a:pPr>
                <a:defRPr/>
              </a:pPr>
              <a:t>47</a:t>
            </a:fld>
            <a:endParaRPr lang="ko-KR" altLang="en-US" dirty="0"/>
          </a:p>
        </p:txBody>
      </p:sp>
    </p:spTree>
    <p:extLst>
      <p:ext uri="{BB962C8B-B14F-4D97-AF65-F5344CB8AC3E}">
        <p14:creationId xmlns:p14="http://schemas.microsoft.com/office/powerpoint/2010/main" val="2810737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AutoML: </a:t>
            </a:r>
            <a:r>
              <a:rPr lang="ko-KR" altLang="en-US"/>
              <a:t>자동 머신러닝 기술을 활용한 객체 검출기의 특성 결정은 성장 중인 분야이며</a:t>
            </a:r>
            <a:r>
              <a:rPr lang="en-US" altLang="ko-KR"/>
              <a:t>, </a:t>
            </a:r>
            <a:r>
              <a:rPr lang="ko-KR" altLang="en-US"/>
              <a:t>자원과 시간이 많이 소모됩니다</a:t>
            </a:r>
            <a:r>
              <a:rPr lang="en-US" altLang="ko-KR"/>
              <a:t>.Lightweight detectors: </a:t>
            </a:r>
            <a:r>
              <a:rPr lang="ko-KR" altLang="en-US"/>
              <a:t>가벼운 네트워크는 분류 오류에서는 뛰어나지만</a:t>
            </a:r>
            <a:r>
              <a:rPr lang="en-US" altLang="ko-KR"/>
              <a:t>, </a:t>
            </a:r>
            <a:r>
              <a:rPr lang="ko-KR" altLang="en-US"/>
              <a:t>여전히 검출 정확도에서 부족함이 있으며</a:t>
            </a:r>
            <a:r>
              <a:rPr lang="en-US" altLang="ko-KR"/>
              <a:t>, </a:t>
            </a:r>
            <a:r>
              <a:rPr lang="ko-KR" altLang="en-US"/>
              <a:t>모바일 및 임베디드 시스템에 대한 수요가 높아지고 있습니다</a:t>
            </a:r>
            <a:r>
              <a:rPr lang="en-US" altLang="ko-KR"/>
              <a:t>.Weakly supervised/few shot detection: </a:t>
            </a:r>
            <a:r>
              <a:rPr lang="ko-KR" altLang="en-US" b="0" i="0">
                <a:solidFill>
                  <a:srgbClr val="0D0D0D"/>
                </a:solidFill>
                <a:effectLst/>
                <a:latin typeface="Söhne"/>
              </a:rPr>
              <a:t>최신 객체 검출 모델은 많은 데이터 주석이 필요한 반면</a:t>
            </a:r>
            <a:r>
              <a:rPr lang="en-US" altLang="ko-KR" b="0" i="0">
                <a:solidFill>
                  <a:srgbClr val="0D0D0D"/>
                </a:solidFill>
                <a:effectLst/>
                <a:latin typeface="Söhne"/>
              </a:rPr>
              <a:t>, Weakly supervised/few shot detection</a:t>
            </a:r>
            <a:r>
              <a:rPr lang="ko-KR" altLang="en-US" b="0" i="0">
                <a:solidFill>
                  <a:srgbClr val="0D0D0D"/>
                </a:solidFill>
                <a:effectLst/>
                <a:latin typeface="Söhne"/>
              </a:rPr>
              <a:t>은 데이터 주석에 대한 비용과 시간을 줄이기 위해 레이블이 적은 데이터를 활용하는 방법을 탐구합니다</a:t>
            </a:r>
            <a:r>
              <a:rPr lang="en-US" altLang="ko-KR" b="0" i="0">
                <a:solidFill>
                  <a:srgbClr val="0D0D0D"/>
                </a:solidFill>
                <a:effectLst/>
                <a:latin typeface="Söhne"/>
              </a:rPr>
              <a:t>. </a:t>
            </a:r>
            <a:r>
              <a:rPr lang="en-US" altLang="ko-KR"/>
              <a:t>.Domain transfer: </a:t>
            </a:r>
            <a:r>
              <a:rPr lang="ko-KR" altLang="en-US"/>
              <a:t>도메인 이전 기술은 레이블이 지정된 이미지로 훈련된 모델을 관련된 대상 작업에 재사용하여 높은 정확도를 달성할 수 있도록 합니다</a:t>
            </a:r>
            <a:r>
              <a:rPr lang="en-US" altLang="ko-KR"/>
              <a:t>.3D object detection: 3D </a:t>
            </a:r>
            <a:r>
              <a:rPr lang="ko-KR" altLang="en-US"/>
              <a:t>객체 검출은 자율 주행과 같은 분야에서 매우 중요하며</a:t>
            </a:r>
            <a:r>
              <a:rPr lang="en-US" altLang="ko-KR"/>
              <a:t>, </a:t>
            </a:r>
            <a:r>
              <a:rPr lang="ko-KR" altLang="en-US"/>
              <a:t>높은 정확도를 달성해야 합니다</a:t>
            </a:r>
            <a:r>
              <a:rPr lang="en-US" altLang="ko-KR"/>
              <a:t>.Object detection in video: </a:t>
            </a:r>
            <a:r>
              <a:rPr lang="ko-KR" altLang="en-US"/>
              <a:t>비디오 내 객체 검출은 프레임 간의 공간 및 시간적 관계를 고려하여 객체를 식별하는 데 도전적인 문제입니다</a:t>
            </a:r>
            <a:r>
              <a:rPr lang="en-US" altLang="ko-K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48</a:t>
            </a:fld>
            <a:endParaRPr lang="ko-KR" altLang="en-US" dirty="0"/>
          </a:p>
        </p:txBody>
      </p:sp>
    </p:spTree>
    <p:extLst>
      <p:ext uri="{BB962C8B-B14F-4D97-AF65-F5344CB8AC3E}">
        <p14:creationId xmlns:p14="http://schemas.microsoft.com/office/powerpoint/2010/main" val="27397250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a:solidFill>
                  <a:srgbClr val="0D0D0D"/>
                </a:solidFill>
                <a:effectLst/>
                <a:latin typeface="Söhne"/>
              </a:rPr>
              <a:t>최고의 객체 </a:t>
            </a:r>
            <a:r>
              <a:rPr lang="en-US" altLang="ko-KR" sz="1200"/>
              <a:t>detector</a:t>
            </a:r>
            <a:r>
              <a:rPr lang="ko-KR" altLang="en-US" b="0" i="0">
                <a:solidFill>
                  <a:srgbClr val="0D0D0D"/>
                </a:solidFill>
                <a:effectLst/>
                <a:latin typeface="Söhne"/>
              </a:rPr>
              <a:t>는 아직 완전한 성능을 보이지 않고</a:t>
            </a:r>
            <a:r>
              <a:rPr lang="en-US" altLang="ko-KR" b="0" i="0">
                <a:solidFill>
                  <a:srgbClr val="0D0D0D"/>
                </a:solidFill>
                <a:effectLst/>
                <a:latin typeface="Söhne"/>
              </a:rPr>
              <a:t>, </a:t>
            </a:r>
            <a:r>
              <a:rPr lang="ko-KR" altLang="en-US" b="0" i="0">
                <a:solidFill>
                  <a:srgbClr val="0D0D0D"/>
                </a:solidFill>
                <a:effectLst/>
                <a:latin typeface="Söhne"/>
              </a:rPr>
              <a:t>모바일 및 임베디드 시스템에 배치할 수 있는 가벼운 모델의 필요성이 증가하고 있습니다</a:t>
            </a:r>
            <a:r>
              <a:rPr lang="en-US" altLang="ko-KR" b="0" i="0">
                <a:solidFill>
                  <a:srgbClr val="0D0D0D"/>
                </a:solidFill>
                <a:effectLst/>
                <a:latin typeface="Söhne"/>
              </a:rPr>
              <a:t>. </a:t>
            </a:r>
            <a:r>
              <a:rPr lang="ko-KR" altLang="en-US" b="0" i="0">
                <a:solidFill>
                  <a:srgbClr val="0D0D0D"/>
                </a:solidFill>
                <a:effectLst/>
                <a:latin typeface="Söhne"/>
              </a:rPr>
              <a:t>최근 몇 년 동안 </a:t>
            </a:r>
            <a:r>
              <a:rPr lang="en-US" altLang="ko-KR" sz="1200"/>
              <a:t>single-stage</a:t>
            </a:r>
            <a:r>
              <a:rPr lang="ko-KR" altLang="en-US" b="0" i="0">
                <a:solidFill>
                  <a:srgbClr val="0D0D0D"/>
                </a:solidFill>
                <a:effectLst/>
                <a:latin typeface="Söhne"/>
              </a:rPr>
              <a:t> </a:t>
            </a:r>
            <a:r>
              <a:rPr lang="en-US" altLang="ko-KR" sz="1200"/>
              <a:t>detector</a:t>
            </a:r>
            <a:r>
              <a:rPr lang="ko-KR" altLang="en-US" b="0" i="0">
                <a:solidFill>
                  <a:srgbClr val="0D0D0D"/>
                </a:solidFill>
                <a:effectLst/>
                <a:latin typeface="Söhne"/>
              </a:rPr>
              <a:t>가 더 빠르면서도 높은 정확도를 가지고 있는 추세이며</a:t>
            </a:r>
            <a:r>
              <a:rPr lang="en-US" altLang="ko-KR" b="0" i="0">
                <a:solidFill>
                  <a:srgbClr val="0D0D0D"/>
                </a:solidFill>
                <a:effectLst/>
                <a:latin typeface="Söhne"/>
              </a:rPr>
              <a:t>, Swin Transformer</a:t>
            </a:r>
            <a:r>
              <a:rPr lang="ko-KR" altLang="en-US" b="0" i="0">
                <a:solidFill>
                  <a:srgbClr val="0D0D0D"/>
                </a:solidFill>
                <a:effectLst/>
                <a:latin typeface="Söhne"/>
              </a:rPr>
              <a:t>는 현재 가장 정확한 </a:t>
            </a:r>
            <a:r>
              <a:rPr lang="en-US" altLang="ko-KR" sz="1200"/>
              <a:t>detector</a:t>
            </a:r>
            <a:r>
              <a:rPr lang="ko-KR" altLang="en-US" b="0" i="0">
                <a:solidFill>
                  <a:srgbClr val="0D0D0D"/>
                </a:solidFill>
                <a:effectLst/>
                <a:latin typeface="Söhne"/>
              </a:rPr>
              <a:t> 중 하나입니다</a:t>
            </a:r>
            <a:r>
              <a:rPr lang="en-US" altLang="ko-KR" b="0" i="0">
                <a:solidFill>
                  <a:srgbClr val="0D0D0D"/>
                </a:solidFill>
                <a:effectLst/>
                <a:latin typeface="Söhne"/>
              </a:rPr>
              <a:t>. </a:t>
            </a:r>
            <a:r>
              <a:rPr lang="en-US" altLang="ko-KR" sz="1200"/>
              <a:t>detector</a:t>
            </a:r>
            <a:r>
              <a:rPr lang="ko-KR" altLang="en-US" b="0" i="0">
                <a:solidFill>
                  <a:srgbClr val="0D0D0D"/>
                </a:solidFill>
                <a:effectLst/>
                <a:latin typeface="Söhne"/>
              </a:rPr>
              <a:t>의 정확도가 계속해서 향상되고 있으며</a:t>
            </a:r>
            <a:r>
              <a:rPr lang="en-US" altLang="ko-KR" b="0" i="0">
                <a:solidFill>
                  <a:srgbClr val="0D0D0D"/>
                </a:solidFill>
                <a:effectLst/>
                <a:latin typeface="Söhne"/>
              </a:rPr>
              <a:t>, </a:t>
            </a:r>
            <a:r>
              <a:rPr lang="ko-KR" altLang="en-US" b="0" i="0">
                <a:solidFill>
                  <a:srgbClr val="0D0D0D"/>
                </a:solidFill>
                <a:effectLst/>
                <a:latin typeface="Söhne"/>
              </a:rPr>
              <a:t>이에 따라 보다 정확하고 빠른 </a:t>
            </a:r>
            <a:r>
              <a:rPr lang="en-US" altLang="ko-KR" sz="1200"/>
              <a:t>detector</a:t>
            </a:r>
            <a:r>
              <a:rPr lang="ko-KR" altLang="en-US" b="0" i="0">
                <a:solidFill>
                  <a:srgbClr val="0D0D0D"/>
                </a:solidFill>
                <a:effectLst/>
                <a:latin typeface="Söhne"/>
              </a:rPr>
              <a:t>에 대한 기대가 높아지고 있습니다</a:t>
            </a:r>
            <a:r>
              <a:rPr lang="en-US" altLang="ko-KR" b="0" i="0">
                <a:solidFill>
                  <a:srgbClr val="0D0D0D"/>
                </a:solidFill>
                <a:effectLst/>
                <a:latin typeface="Söhne"/>
              </a:rPr>
              <a:t>.</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49</a:t>
            </a:fld>
            <a:endParaRPr lang="ko-KR" altLang="en-US" dirty="0"/>
          </a:p>
        </p:txBody>
      </p:sp>
    </p:spTree>
    <p:extLst>
      <p:ext uri="{BB962C8B-B14F-4D97-AF65-F5344CB8AC3E}">
        <p14:creationId xmlns:p14="http://schemas.microsoft.com/office/powerpoint/2010/main" val="1023804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5</a:t>
            </a:fld>
            <a:endParaRPr lang="ko-KR" altLang="en-US" dirty="0"/>
          </a:p>
        </p:txBody>
      </p:sp>
    </p:spTree>
    <p:extLst>
      <p:ext uri="{BB962C8B-B14F-4D97-AF65-F5344CB8AC3E}">
        <p14:creationId xmlns:p14="http://schemas.microsoft.com/office/powerpoint/2010/main" val="2892393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624F2-31C3-0DAD-70B3-4569DFA0561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7AC6F82-9120-A565-D11E-DC9A3B9728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392BE09-DB26-1E7B-FD0F-121D51938677}"/>
              </a:ext>
            </a:extLst>
          </p:cNvPr>
          <p:cNvSpPr>
            <a:spLocks noGrp="1"/>
          </p:cNvSpPr>
          <p:nvPr>
            <p:ph type="body" idx="1"/>
          </p:nvPr>
        </p:nvSpPr>
        <p:spPr/>
        <p:txBody>
          <a:bodyPr/>
          <a:lstStyle/>
          <a:p>
            <a:r>
              <a:rPr lang="ko-KR" altLang="en-US" b="0" i="0">
                <a:solidFill>
                  <a:srgbClr val="0D0D0D"/>
                </a:solidFill>
                <a:effectLst/>
                <a:latin typeface="Söhne"/>
              </a:rPr>
              <a:t>다음 슬라이드부터 나오는 모든 데이터셋에서 서로 다른 클래스의 이미지 수가 크게 다르다</a:t>
            </a:r>
            <a:endParaRPr lang="en-US" altLang="ko-KR" b="0" i="0">
              <a:solidFill>
                <a:srgbClr val="0D0D0D"/>
              </a:solidFill>
              <a:effectLst/>
              <a:latin typeface="Söhne"/>
            </a:endParaRPr>
          </a:p>
          <a:p>
            <a:r>
              <a:rPr lang="ko-KR" altLang="en-US" b="0" i="0">
                <a:solidFill>
                  <a:srgbClr val="0D0D0D"/>
                </a:solidFill>
                <a:effectLst/>
                <a:latin typeface="Söhne"/>
              </a:rPr>
              <a:t>데이터셋에서 왜곡이 발생하고</a:t>
            </a:r>
            <a:r>
              <a:rPr lang="en-US" altLang="ko-KR" b="0" i="0">
                <a:solidFill>
                  <a:srgbClr val="0D0D0D"/>
                </a:solidFill>
                <a:effectLst/>
                <a:latin typeface="Söhne"/>
              </a:rPr>
              <a:t>, </a:t>
            </a:r>
            <a:r>
              <a:rPr lang="ko-KR" altLang="en-US" b="0" i="0">
                <a:solidFill>
                  <a:srgbClr val="0D0D0D"/>
                </a:solidFill>
                <a:effectLst/>
                <a:latin typeface="Söhne"/>
              </a:rPr>
              <a:t>또한 객체 검출 모델의 훈련 과정에서 편향을 만들 가능성이 있음을 보여줍니다</a:t>
            </a:r>
            <a:endParaRPr lang="ko-KR" altLang="en-US"/>
          </a:p>
        </p:txBody>
      </p:sp>
      <p:sp>
        <p:nvSpPr>
          <p:cNvPr id="4" name="슬라이드 번호 개체 틀 3">
            <a:extLst>
              <a:ext uri="{FF2B5EF4-FFF2-40B4-BE49-F238E27FC236}">
                <a16:creationId xmlns:a16="http://schemas.microsoft.com/office/drawing/2014/main" id="{B8A9D8DB-7BDE-8933-9F53-A8E6B65F3812}"/>
              </a:ext>
            </a:extLst>
          </p:cNvPr>
          <p:cNvSpPr>
            <a:spLocks noGrp="1"/>
          </p:cNvSpPr>
          <p:nvPr>
            <p:ph type="sldNum" sz="quarter" idx="5"/>
          </p:nvPr>
        </p:nvSpPr>
        <p:spPr/>
        <p:txBody>
          <a:bodyPr/>
          <a:lstStyle/>
          <a:p>
            <a:pPr>
              <a:defRPr/>
            </a:pPr>
            <a:fld id="{BFC9EFBA-4C98-4C74-9F4F-A0C6BA3D28BD}" type="slidenum">
              <a:rPr lang="ko-KR" altLang="en-US" smtClean="0"/>
              <a:pPr>
                <a:defRPr/>
              </a:pPr>
              <a:t>6</a:t>
            </a:fld>
            <a:endParaRPr lang="ko-KR" altLang="en-US" dirty="0"/>
          </a:p>
        </p:txBody>
      </p:sp>
    </p:spTree>
    <p:extLst>
      <p:ext uri="{BB962C8B-B14F-4D97-AF65-F5344CB8AC3E}">
        <p14:creationId xmlns:p14="http://schemas.microsoft.com/office/powerpoint/2010/main" val="339628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i="0">
                <a:solidFill>
                  <a:srgbClr val="0D0D0D"/>
                </a:solidFill>
                <a:effectLst/>
                <a:latin typeface="Söhne"/>
              </a:rPr>
              <a:t>VOC07 </a:t>
            </a:r>
            <a:r>
              <a:rPr lang="ko-KR" altLang="en-US" b="0" i="0">
                <a:solidFill>
                  <a:srgbClr val="0D0D0D"/>
                </a:solidFill>
                <a:effectLst/>
                <a:latin typeface="Söhne"/>
              </a:rPr>
              <a:t>챌린지는 </a:t>
            </a:r>
            <a:r>
              <a:rPr lang="en-US" altLang="ko-KR" b="0" i="0">
                <a:solidFill>
                  <a:srgbClr val="0D0D0D"/>
                </a:solidFill>
                <a:effectLst/>
                <a:latin typeface="Söhne"/>
              </a:rPr>
              <a:t>5,000</a:t>
            </a:r>
            <a:r>
              <a:rPr lang="ko-KR" altLang="en-US" b="0" i="0">
                <a:solidFill>
                  <a:srgbClr val="0D0D0D"/>
                </a:solidFill>
                <a:effectLst/>
                <a:latin typeface="Söhne"/>
              </a:rPr>
              <a:t>개의 훈련 이미지와 </a:t>
            </a:r>
            <a:r>
              <a:rPr lang="en-US" altLang="ko-KR" b="0" i="0">
                <a:solidFill>
                  <a:srgbClr val="0D0D0D"/>
                </a:solidFill>
                <a:effectLst/>
                <a:latin typeface="Söhne"/>
              </a:rPr>
              <a:t>12,000</a:t>
            </a:r>
            <a:r>
              <a:rPr lang="ko-KR" altLang="en-US" b="0" i="0">
                <a:solidFill>
                  <a:srgbClr val="0D0D0D"/>
                </a:solidFill>
                <a:effectLst/>
                <a:latin typeface="Söhne"/>
              </a:rPr>
              <a:t>개 이상의 </a:t>
            </a:r>
            <a:r>
              <a:rPr lang="en-US" altLang="ko-KR" sz="1200" b="0" i="0">
                <a:solidFill>
                  <a:srgbClr val="0D0D0D"/>
                </a:solidFill>
                <a:effectLst/>
                <a:latin typeface="Söhne"/>
              </a:rPr>
              <a:t> labelled objects </a:t>
            </a:r>
            <a:r>
              <a:rPr lang="ko-KR" altLang="en-US" b="0" i="0">
                <a:solidFill>
                  <a:srgbClr val="0D0D0D"/>
                </a:solidFill>
                <a:effectLst/>
                <a:latin typeface="Söhne"/>
              </a:rPr>
              <a:t>를 가졌으며</a:t>
            </a:r>
            <a:r>
              <a:rPr lang="en-US" altLang="ko-KR" b="0" i="0">
                <a:solidFill>
                  <a:srgbClr val="0D0D0D"/>
                </a:solidFill>
                <a:effectLst/>
                <a:latin typeface="Söhne"/>
              </a:rPr>
              <a:t>, VOC12 </a:t>
            </a:r>
            <a:r>
              <a:rPr lang="ko-KR" altLang="en-US" b="0" i="0">
                <a:solidFill>
                  <a:srgbClr val="0D0D0D"/>
                </a:solidFill>
                <a:effectLst/>
                <a:latin typeface="Söhne"/>
              </a:rPr>
              <a:t>챌린지는 훈련 이미지를 </a:t>
            </a:r>
            <a:r>
              <a:rPr lang="en-US" altLang="ko-KR" b="0" i="0">
                <a:solidFill>
                  <a:srgbClr val="0D0D0D"/>
                </a:solidFill>
                <a:effectLst/>
                <a:latin typeface="Söhne"/>
              </a:rPr>
              <a:t>11,000</a:t>
            </a:r>
            <a:r>
              <a:rPr lang="ko-KR" altLang="en-US" b="0" i="0">
                <a:solidFill>
                  <a:srgbClr val="0D0D0D"/>
                </a:solidFill>
                <a:effectLst/>
                <a:latin typeface="Söhne"/>
              </a:rPr>
              <a:t>개 이상으로 늘리고 </a:t>
            </a:r>
            <a:r>
              <a:rPr lang="en-US" altLang="ko-KR" sz="1200" b="0" i="0">
                <a:solidFill>
                  <a:srgbClr val="0D0D0D"/>
                </a:solidFill>
                <a:effectLst/>
                <a:latin typeface="Söhne"/>
              </a:rPr>
              <a:t> labelled objects</a:t>
            </a:r>
            <a:r>
              <a:rPr lang="ko-KR" altLang="en-US" b="0" i="0">
                <a:solidFill>
                  <a:srgbClr val="0D0D0D"/>
                </a:solidFill>
                <a:effectLst/>
                <a:latin typeface="Söhne"/>
              </a:rPr>
              <a:t>는 </a:t>
            </a:r>
            <a:r>
              <a:rPr lang="en-US" altLang="ko-KR" b="0" i="0">
                <a:solidFill>
                  <a:srgbClr val="0D0D0D"/>
                </a:solidFill>
                <a:effectLst/>
                <a:latin typeface="Söhne"/>
              </a:rPr>
              <a:t>27,000</a:t>
            </a:r>
            <a:r>
              <a:rPr lang="ko-KR" altLang="en-US" b="0" i="0">
                <a:solidFill>
                  <a:srgbClr val="0D0D0D"/>
                </a:solidFill>
                <a:effectLst/>
                <a:latin typeface="Söhne"/>
              </a:rPr>
              <a:t>개 이상으로 증가했습니다</a:t>
            </a:r>
            <a:r>
              <a:rPr lang="en-US" altLang="ko-KR" b="0" i="0">
                <a:solidFill>
                  <a:srgbClr val="0D0D0D"/>
                </a:solidFill>
                <a:effectLst/>
                <a:latin typeface="Söhne"/>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i="0">
              <a:solidFill>
                <a:srgbClr val="0D0D0D"/>
              </a:solidFill>
              <a:effectLst/>
              <a:latin typeface="Söhne"/>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ko-KR" altLang="en-US" b="0" i="0">
                <a:solidFill>
                  <a:srgbClr val="0D0D0D"/>
                </a:solidFill>
                <a:effectLst/>
                <a:latin typeface="Söhne"/>
              </a:rPr>
              <a:t>그림 </a:t>
            </a:r>
            <a:r>
              <a:rPr lang="en-US" altLang="ko-KR" b="0" i="0">
                <a:solidFill>
                  <a:srgbClr val="0D0D0D"/>
                </a:solidFill>
                <a:effectLst/>
                <a:latin typeface="Söhne"/>
              </a:rPr>
              <a:t>3</a:t>
            </a:r>
            <a:r>
              <a:rPr lang="ko-KR" altLang="en-US" b="0" i="0">
                <a:solidFill>
                  <a:srgbClr val="0D0D0D"/>
                </a:solidFill>
                <a:effectLst/>
                <a:latin typeface="Söhne"/>
              </a:rPr>
              <a:t>은 파스칼 </a:t>
            </a:r>
            <a:r>
              <a:rPr lang="en-US" altLang="ko-KR" b="0" i="0">
                <a:solidFill>
                  <a:srgbClr val="0D0D0D"/>
                </a:solidFill>
                <a:effectLst/>
                <a:latin typeface="Söhne"/>
              </a:rPr>
              <a:t>VOC </a:t>
            </a:r>
            <a:r>
              <a:rPr lang="ko-KR" altLang="en-US" b="0" i="0">
                <a:solidFill>
                  <a:srgbClr val="0D0D0D"/>
                </a:solidFill>
                <a:effectLst/>
                <a:latin typeface="Söhne"/>
              </a:rPr>
              <a:t>데이터셋에서 다른 클래스에 대한 이미지 수의 분포를 보여줍니다</a:t>
            </a:r>
            <a:r>
              <a:rPr lang="en-US" altLang="ko-KR" b="0" i="0">
                <a:solidFill>
                  <a:srgbClr val="0D0D0D"/>
                </a:solidFill>
                <a:effectLst/>
                <a:latin typeface="Söhne"/>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i="0">
                <a:solidFill>
                  <a:srgbClr val="0D0D0D"/>
                </a:solidFill>
                <a:effectLst/>
                <a:latin typeface="Söhne"/>
              </a:rPr>
              <a:t>'</a:t>
            </a:r>
            <a:r>
              <a:rPr lang="ko-KR" altLang="en-US" b="0" i="0">
                <a:solidFill>
                  <a:srgbClr val="0D0D0D"/>
                </a:solidFill>
                <a:effectLst/>
                <a:latin typeface="Söhne"/>
              </a:rPr>
              <a:t>사람</a:t>
            </a:r>
            <a:r>
              <a:rPr lang="en-US" altLang="ko-KR" b="0" i="0">
                <a:solidFill>
                  <a:srgbClr val="0D0D0D"/>
                </a:solidFill>
                <a:effectLst/>
                <a:latin typeface="Söhne"/>
              </a:rPr>
              <a:t>'</a:t>
            </a:r>
            <a:r>
              <a:rPr lang="ko-KR" altLang="en-US" b="0" i="0">
                <a:solidFill>
                  <a:srgbClr val="0D0D0D"/>
                </a:solidFill>
                <a:effectLst/>
                <a:latin typeface="Söhne"/>
              </a:rPr>
              <a:t>이 포함된 이미지가 </a:t>
            </a:r>
            <a:r>
              <a:rPr lang="en-US" altLang="ko-KR" b="0" i="0">
                <a:solidFill>
                  <a:srgbClr val="0D0D0D"/>
                </a:solidFill>
                <a:effectLst/>
                <a:latin typeface="Söhne"/>
              </a:rPr>
              <a:t>13,775</a:t>
            </a:r>
            <a:r>
              <a:rPr lang="ko-KR" altLang="en-US" b="0" i="0">
                <a:solidFill>
                  <a:srgbClr val="0D0D0D"/>
                </a:solidFill>
                <a:effectLst/>
                <a:latin typeface="Söhne"/>
              </a:rPr>
              <a:t>개 있고 그 다음으로 </a:t>
            </a:r>
            <a:r>
              <a:rPr lang="en-US" altLang="ko-KR" b="0" i="0">
                <a:solidFill>
                  <a:srgbClr val="0D0D0D"/>
                </a:solidFill>
                <a:effectLst/>
                <a:latin typeface="Söhne"/>
              </a:rPr>
              <a:t>'</a:t>
            </a:r>
            <a:r>
              <a:rPr lang="ko-KR" altLang="en-US" b="0" i="0">
                <a:solidFill>
                  <a:srgbClr val="0D0D0D"/>
                </a:solidFill>
                <a:effectLst/>
                <a:latin typeface="Söhne"/>
              </a:rPr>
              <a:t>자동차</a:t>
            </a:r>
            <a:r>
              <a:rPr lang="en-US" altLang="ko-KR" b="0" i="0">
                <a:solidFill>
                  <a:srgbClr val="0D0D0D"/>
                </a:solidFill>
                <a:effectLst/>
                <a:latin typeface="Söhne"/>
              </a:rPr>
              <a:t>'</a:t>
            </a:r>
            <a:r>
              <a:rPr lang="ko-KR" altLang="en-US" b="0" i="0">
                <a:solidFill>
                  <a:srgbClr val="0D0D0D"/>
                </a:solidFill>
                <a:effectLst/>
                <a:latin typeface="Söhne"/>
              </a:rPr>
              <a:t>가 포함된 이미지는 </a:t>
            </a:r>
            <a:r>
              <a:rPr lang="en-US" altLang="ko-KR" b="0" i="0">
                <a:solidFill>
                  <a:srgbClr val="0D0D0D"/>
                </a:solidFill>
                <a:effectLst/>
                <a:latin typeface="Söhne"/>
              </a:rPr>
              <a:t>2,829</a:t>
            </a:r>
            <a:r>
              <a:rPr lang="ko-KR" altLang="en-US" b="0" i="0">
                <a:solidFill>
                  <a:srgbClr val="0D0D0D"/>
                </a:solidFill>
                <a:effectLst/>
                <a:latin typeface="Söhne"/>
              </a:rPr>
              <a:t>개입니다</a:t>
            </a:r>
            <a:r>
              <a:rPr lang="en-US" altLang="ko-KR" b="0" i="0">
                <a:solidFill>
                  <a:srgbClr val="0D0D0D"/>
                </a:solidFill>
                <a:effectLst/>
                <a:latin typeface="Söhne"/>
              </a:rPr>
              <a:t>. </a:t>
            </a:r>
            <a:r>
              <a:rPr lang="ko-KR" altLang="en-US" b="0" i="0">
                <a:solidFill>
                  <a:srgbClr val="0D0D0D"/>
                </a:solidFill>
                <a:effectLst/>
                <a:latin typeface="Söhne"/>
              </a:rPr>
              <a:t>이 데이터셋에서 나머지 </a:t>
            </a:r>
            <a:r>
              <a:rPr lang="en-US" altLang="ko-KR" b="0" i="0">
                <a:solidFill>
                  <a:srgbClr val="0D0D0D"/>
                </a:solidFill>
                <a:effectLst/>
                <a:latin typeface="Söhne"/>
              </a:rPr>
              <a:t>18</a:t>
            </a:r>
            <a:r>
              <a:rPr lang="ko-KR" altLang="en-US" b="0" i="0">
                <a:solidFill>
                  <a:srgbClr val="0D0D0D"/>
                </a:solidFill>
                <a:effectLst/>
                <a:latin typeface="Söhne"/>
              </a:rPr>
              <a:t>개 클래스의 이미지 수는 거의 선형적으로 </a:t>
            </a:r>
            <a:r>
              <a:rPr lang="en-US" altLang="ko-KR" b="0" i="0">
                <a:solidFill>
                  <a:srgbClr val="0D0D0D"/>
                </a:solidFill>
                <a:effectLst/>
                <a:latin typeface="Söhne"/>
              </a:rPr>
              <a:t>'</a:t>
            </a:r>
            <a:r>
              <a:rPr lang="ko-KR" altLang="en-US" b="0" i="0">
                <a:solidFill>
                  <a:srgbClr val="0D0D0D"/>
                </a:solidFill>
                <a:effectLst/>
                <a:latin typeface="Söhne"/>
              </a:rPr>
              <a:t>양</a:t>
            </a:r>
            <a:r>
              <a:rPr lang="en-US" altLang="ko-KR" b="0" i="0">
                <a:solidFill>
                  <a:srgbClr val="0D0D0D"/>
                </a:solidFill>
                <a:effectLst/>
                <a:latin typeface="Söhne"/>
              </a:rPr>
              <a:t>' </a:t>
            </a:r>
            <a:r>
              <a:rPr lang="ko-KR" altLang="en-US" b="0" i="0">
                <a:solidFill>
                  <a:srgbClr val="0D0D0D"/>
                </a:solidFill>
                <a:effectLst/>
                <a:latin typeface="Söhne"/>
              </a:rPr>
              <a:t>클래스의 </a:t>
            </a:r>
            <a:r>
              <a:rPr lang="en-US" altLang="ko-KR" b="0" i="0">
                <a:solidFill>
                  <a:srgbClr val="0D0D0D"/>
                </a:solidFill>
                <a:effectLst/>
                <a:latin typeface="Söhne"/>
              </a:rPr>
              <a:t>55</a:t>
            </a:r>
            <a:r>
              <a:rPr lang="ko-KR" altLang="en-US" b="0" i="0">
                <a:solidFill>
                  <a:srgbClr val="0D0D0D"/>
                </a:solidFill>
                <a:effectLst/>
                <a:latin typeface="Söhne"/>
              </a:rPr>
              <a:t>개까지 감소합니다</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7</a:t>
            </a:fld>
            <a:endParaRPr lang="ko-KR" altLang="en-US" dirty="0"/>
          </a:p>
        </p:txBody>
      </p:sp>
    </p:spTree>
    <p:extLst>
      <p:ext uri="{BB962C8B-B14F-4D97-AF65-F5344CB8AC3E}">
        <p14:creationId xmlns:p14="http://schemas.microsoft.com/office/powerpoint/2010/main" val="2655981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D0D0D"/>
                </a:solidFill>
                <a:effectLst/>
                <a:latin typeface="Söhne"/>
              </a:rPr>
              <a:t>1000</a:t>
            </a:r>
            <a:r>
              <a:rPr lang="ko-KR" altLang="en-US" b="0" i="0">
                <a:solidFill>
                  <a:srgbClr val="0D0D0D"/>
                </a:solidFill>
                <a:effectLst/>
                <a:latin typeface="Söhne"/>
              </a:rPr>
              <a:t>개의 객체 분류 클래스로 구성된 백만 개 이상의 이미지로 데이터가 확장되었습니다 </a:t>
            </a:r>
            <a:endParaRPr lang="en-US" altLang="ko-KR" b="0" i="0">
              <a:solidFill>
                <a:srgbClr val="0D0D0D"/>
              </a:solidFill>
              <a:effectLst/>
              <a:latin typeface="Söhne"/>
            </a:endParaRPr>
          </a:p>
          <a:p>
            <a:endParaRPr lang="en-US" altLang="ko-KR" b="0" i="0">
              <a:solidFill>
                <a:srgbClr val="0D0D0D"/>
              </a:solidFill>
              <a:effectLst/>
              <a:latin typeface="Söhne"/>
            </a:endParaRPr>
          </a:p>
          <a:p>
            <a:r>
              <a:rPr lang="ko-KR" altLang="en-US" b="0" i="0">
                <a:solidFill>
                  <a:srgbClr val="0D0D0D"/>
                </a:solidFill>
                <a:effectLst/>
                <a:latin typeface="Söhne"/>
              </a:rPr>
              <a:t>그림 </a:t>
            </a:r>
            <a:r>
              <a:rPr lang="en-US" altLang="ko-KR" b="0" i="0">
                <a:solidFill>
                  <a:srgbClr val="0D0D0D"/>
                </a:solidFill>
                <a:effectLst/>
                <a:latin typeface="Söhne"/>
              </a:rPr>
              <a:t>4</a:t>
            </a:r>
            <a:r>
              <a:rPr lang="ko-KR" altLang="en-US" b="0" i="0">
                <a:solidFill>
                  <a:srgbClr val="0D0D0D"/>
                </a:solidFill>
                <a:effectLst/>
                <a:latin typeface="Söhne"/>
              </a:rPr>
              <a:t>는 이미지넷 데이터셋에서 클래스에 대한 이미지 수의 분포를 보여줍니다</a:t>
            </a:r>
            <a:r>
              <a:rPr lang="en-US" altLang="ko-KR" b="0" i="0">
                <a:solidFill>
                  <a:srgbClr val="0D0D0D"/>
                </a:solidFill>
                <a:effectLst/>
                <a:latin typeface="Söhne"/>
              </a:rPr>
              <a:t>.</a:t>
            </a:r>
          </a:p>
          <a:p>
            <a:r>
              <a:rPr lang="ko-KR" altLang="en-US" b="0" i="0">
                <a:solidFill>
                  <a:srgbClr val="0D0D0D"/>
                </a:solidFill>
                <a:effectLst/>
                <a:latin typeface="Söhne"/>
              </a:rPr>
              <a:t>가장 빈번한 클래스인 </a:t>
            </a:r>
            <a:r>
              <a:rPr lang="en-US" altLang="ko-KR" b="0" i="0">
                <a:solidFill>
                  <a:srgbClr val="0D0D0D"/>
                </a:solidFill>
                <a:effectLst/>
                <a:latin typeface="Söhne"/>
              </a:rPr>
              <a:t>'</a:t>
            </a:r>
            <a:r>
              <a:rPr lang="ko-KR" altLang="en-US" b="0" i="0">
                <a:solidFill>
                  <a:srgbClr val="0D0D0D"/>
                </a:solidFill>
                <a:effectLst/>
                <a:latin typeface="Söhne"/>
              </a:rPr>
              <a:t>코알라</a:t>
            </a:r>
            <a:r>
              <a:rPr lang="en-US" altLang="ko-KR" b="0" i="0">
                <a:solidFill>
                  <a:srgbClr val="0D0D0D"/>
                </a:solidFill>
                <a:effectLst/>
                <a:latin typeface="Söhne"/>
              </a:rPr>
              <a:t>'</a:t>
            </a:r>
            <a:r>
              <a:rPr lang="ko-KR" altLang="en-US" b="0" i="0">
                <a:solidFill>
                  <a:srgbClr val="0D0D0D"/>
                </a:solidFill>
                <a:effectLst/>
                <a:latin typeface="Söhne"/>
              </a:rPr>
              <a:t>에는 </a:t>
            </a:r>
            <a:r>
              <a:rPr lang="en-US" altLang="ko-KR" b="0" i="0">
                <a:solidFill>
                  <a:srgbClr val="0D0D0D"/>
                </a:solidFill>
                <a:effectLst/>
                <a:latin typeface="Söhne"/>
              </a:rPr>
              <a:t>2,469</a:t>
            </a:r>
            <a:r>
              <a:rPr lang="ko-KR" altLang="en-US" b="0" i="0">
                <a:solidFill>
                  <a:srgbClr val="0D0D0D"/>
                </a:solidFill>
                <a:effectLst/>
                <a:latin typeface="Söhne"/>
              </a:rPr>
              <a:t>개의 이미지가 있고 가장 드문 클래스인 </a:t>
            </a:r>
            <a:r>
              <a:rPr lang="en-US" altLang="ko-KR" b="0" i="0">
                <a:solidFill>
                  <a:srgbClr val="0D0D0D"/>
                </a:solidFill>
                <a:effectLst/>
                <a:latin typeface="Söhne"/>
              </a:rPr>
              <a:t>'</a:t>
            </a:r>
            <a:r>
              <a:rPr lang="ko-KR" altLang="en-US" b="0" i="0">
                <a:solidFill>
                  <a:srgbClr val="0D0D0D"/>
                </a:solidFill>
                <a:effectLst/>
                <a:latin typeface="Söhne"/>
              </a:rPr>
              <a:t>카트</a:t>
            </a:r>
            <a:r>
              <a:rPr lang="en-US" altLang="ko-KR" b="0" i="0">
                <a:solidFill>
                  <a:srgbClr val="0D0D0D"/>
                </a:solidFill>
                <a:effectLst/>
                <a:latin typeface="Söhne"/>
              </a:rPr>
              <a:t>'</a:t>
            </a:r>
            <a:r>
              <a:rPr lang="ko-KR" altLang="en-US" b="0" i="0">
                <a:solidFill>
                  <a:srgbClr val="0D0D0D"/>
                </a:solidFill>
                <a:effectLst/>
                <a:latin typeface="Söhne"/>
              </a:rPr>
              <a:t>에는 </a:t>
            </a:r>
            <a:r>
              <a:rPr lang="en-US" altLang="ko-KR" b="0" i="0">
                <a:solidFill>
                  <a:srgbClr val="0D0D0D"/>
                </a:solidFill>
                <a:effectLst/>
                <a:latin typeface="Söhne"/>
              </a:rPr>
              <a:t>624</a:t>
            </a:r>
            <a:r>
              <a:rPr lang="ko-KR" altLang="en-US" b="0" i="0">
                <a:solidFill>
                  <a:srgbClr val="0D0D0D"/>
                </a:solidFill>
                <a:effectLst/>
                <a:latin typeface="Söhne"/>
              </a:rPr>
              <a:t>개의 이미지가 있습니다</a:t>
            </a:r>
            <a:endParaRPr lang="en-US" altLang="ko-KR" b="0" i="0">
              <a:solidFill>
                <a:srgbClr val="0D0D0D"/>
              </a:solidFill>
              <a:effectLst/>
              <a:latin typeface="Söhne"/>
            </a:endParaRPr>
          </a:p>
          <a:p>
            <a:pPr algn="l"/>
            <a:r>
              <a:rPr lang="ko-KR" altLang="en-US" b="0" i="0">
                <a:solidFill>
                  <a:srgbClr val="000000"/>
                </a:solidFill>
                <a:effectLst/>
                <a:latin typeface="Söhne"/>
              </a:rPr>
              <a:t>가장 빈번한 클래스는 </a:t>
            </a:r>
            <a:r>
              <a:rPr lang="en-US" altLang="ko-KR" b="0" i="0">
                <a:solidFill>
                  <a:srgbClr val="000000"/>
                </a:solidFill>
                <a:effectLst/>
                <a:latin typeface="Söhne"/>
              </a:rPr>
              <a:t>'</a:t>
            </a:r>
            <a:r>
              <a:rPr lang="ko-KR" altLang="en-US" b="0" i="0">
                <a:solidFill>
                  <a:srgbClr val="000000"/>
                </a:solidFill>
                <a:effectLst/>
                <a:latin typeface="Söhne"/>
              </a:rPr>
              <a:t>코알라</a:t>
            </a:r>
            <a:r>
              <a:rPr lang="en-US" altLang="ko-KR" b="0" i="0">
                <a:solidFill>
                  <a:srgbClr val="000000"/>
                </a:solidFill>
                <a:effectLst/>
                <a:latin typeface="Söhne"/>
              </a:rPr>
              <a:t>'</a:t>
            </a:r>
            <a:r>
              <a:rPr lang="ko-KR" altLang="en-US" b="0" i="0">
                <a:solidFill>
                  <a:srgbClr val="000000"/>
                </a:solidFill>
                <a:effectLst/>
                <a:latin typeface="Söhne"/>
              </a:rPr>
              <a:t>이고 그 다음으로 가장 많이 나타나는 클래스는 </a:t>
            </a:r>
            <a:r>
              <a:rPr lang="en-US" altLang="ko-KR" b="0" i="0">
                <a:solidFill>
                  <a:srgbClr val="000000"/>
                </a:solidFill>
                <a:effectLst/>
                <a:latin typeface="Söhne"/>
              </a:rPr>
              <a:t>'</a:t>
            </a:r>
            <a:r>
              <a:rPr lang="ko-KR" altLang="en-US" b="0" i="0">
                <a:solidFill>
                  <a:srgbClr val="000000"/>
                </a:solidFill>
                <a:effectLst/>
                <a:latin typeface="Söhne"/>
              </a:rPr>
              <a:t>컴퓨터 키보드</a:t>
            </a:r>
            <a:r>
              <a:rPr lang="en-US" altLang="ko-KR" b="0" i="0">
                <a:solidFill>
                  <a:srgbClr val="000000"/>
                </a:solidFill>
                <a:effectLst/>
                <a:latin typeface="Söhne"/>
              </a:rPr>
              <a:t>'</a:t>
            </a:r>
            <a:r>
              <a:rPr lang="ko-KR" altLang="en-US" b="0" i="0">
                <a:solidFill>
                  <a:srgbClr val="000000"/>
                </a:solidFill>
                <a:effectLst/>
                <a:latin typeface="Söhne"/>
              </a:rPr>
              <a:t>인데</a:t>
            </a:r>
            <a:r>
              <a:rPr lang="en-US" altLang="ko-KR" b="0" i="0">
                <a:solidFill>
                  <a:srgbClr val="000000"/>
                </a:solidFill>
                <a:effectLst/>
                <a:latin typeface="Söhne"/>
              </a:rPr>
              <a:t>, </a:t>
            </a:r>
            <a:r>
              <a:rPr lang="ko-KR" altLang="en-US" b="0" i="0">
                <a:solidFill>
                  <a:srgbClr val="000000"/>
                </a:solidFill>
                <a:effectLst/>
                <a:latin typeface="Söhne"/>
              </a:rPr>
              <a:t>이게 실제 세계의 객체 검출 시나리오에서 중요한 객체가 아닙니다</a:t>
            </a:r>
            <a:r>
              <a:rPr lang="en-US" altLang="ko-KR" b="0" i="0">
                <a:solidFill>
                  <a:srgbClr val="000000"/>
                </a:solidFill>
                <a:effectLst/>
                <a:latin typeface="Söhne"/>
              </a:rPr>
              <a:t>(</a:t>
            </a:r>
            <a:r>
              <a:rPr lang="ko-KR" altLang="en-US" b="0" i="0">
                <a:solidFill>
                  <a:srgbClr val="000000"/>
                </a:solidFill>
                <a:effectLst/>
                <a:latin typeface="Söhne"/>
              </a:rPr>
              <a:t>여기서는 사람</a:t>
            </a:r>
            <a:r>
              <a:rPr lang="en-US" altLang="ko-KR" b="0" i="0">
                <a:solidFill>
                  <a:srgbClr val="000000"/>
                </a:solidFill>
                <a:effectLst/>
                <a:latin typeface="Söhne"/>
              </a:rPr>
              <a:t>, </a:t>
            </a:r>
            <a:r>
              <a:rPr lang="ko-KR" altLang="en-US" b="0" i="0">
                <a:solidFill>
                  <a:srgbClr val="000000"/>
                </a:solidFill>
                <a:effectLst/>
                <a:latin typeface="Söhne"/>
              </a:rPr>
              <a:t>자동차</a:t>
            </a:r>
            <a:r>
              <a:rPr lang="en-US" altLang="ko-KR" b="0" i="0">
                <a:solidFill>
                  <a:srgbClr val="000000"/>
                </a:solidFill>
                <a:effectLst/>
                <a:latin typeface="Söhne"/>
              </a:rPr>
              <a:t>, </a:t>
            </a:r>
            <a:r>
              <a:rPr lang="ko-KR" altLang="en-US" b="0" i="0">
                <a:solidFill>
                  <a:srgbClr val="000000"/>
                </a:solidFill>
                <a:effectLst/>
                <a:latin typeface="Söhne"/>
              </a:rPr>
              <a:t>교통 신호 등이 더 중요합니다</a:t>
            </a:r>
            <a:r>
              <a:rPr lang="en-US" altLang="ko-KR" b="0" i="0">
                <a:solidFill>
                  <a:srgbClr val="000000"/>
                </a:solidFill>
                <a:effectLst/>
                <a:latin typeface="Söhne"/>
              </a:rPr>
              <a:t>).</a:t>
            </a:r>
          </a:p>
          <a:p>
            <a:br>
              <a:rPr lang="en-US" altLang="ko-KR" b="0" i="0">
                <a:solidFill>
                  <a:srgbClr val="000000"/>
                </a:solidFill>
                <a:effectLst/>
                <a:latin typeface="Söhne"/>
              </a:rPr>
            </a:b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8</a:t>
            </a:fld>
            <a:endParaRPr lang="ko-KR" altLang="en-US" dirty="0"/>
          </a:p>
        </p:txBody>
      </p:sp>
    </p:spTree>
    <p:extLst>
      <p:ext uri="{BB962C8B-B14F-4D97-AF65-F5344CB8AC3E}">
        <p14:creationId xmlns:p14="http://schemas.microsoft.com/office/powerpoint/2010/main" val="98705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a:solidFill>
                  <a:srgbClr val="0D0D0D"/>
                </a:solidFill>
                <a:effectLst/>
                <a:latin typeface="Söhne"/>
              </a:rPr>
              <a:t>자연 환경에서 발견되는 </a:t>
            </a:r>
            <a:r>
              <a:rPr lang="en-US" altLang="ko-KR" b="0" i="0">
                <a:solidFill>
                  <a:srgbClr val="0D0D0D"/>
                </a:solidFill>
                <a:effectLst/>
                <a:latin typeface="Söhne"/>
              </a:rPr>
              <a:t>91</a:t>
            </a:r>
            <a:r>
              <a:rPr lang="ko-KR" altLang="en-US" b="0" i="0">
                <a:solidFill>
                  <a:srgbClr val="0D0D0D"/>
                </a:solidFill>
                <a:effectLst/>
                <a:latin typeface="Söhne"/>
              </a:rPr>
              <a:t>가지 일반적인 객체가 포함되어 있습니다</a:t>
            </a:r>
            <a:endParaRPr lang="en-US" altLang="ko-KR" b="0" i="0">
              <a:solidFill>
                <a:srgbClr val="0D0D0D"/>
              </a:solidFill>
              <a:effectLst/>
              <a:latin typeface="Söhne"/>
            </a:endParaRPr>
          </a:p>
          <a:p>
            <a:r>
              <a:rPr lang="ko-KR" altLang="en-US" b="0" i="0">
                <a:solidFill>
                  <a:srgbClr val="0D0D0D"/>
                </a:solidFill>
                <a:effectLst/>
                <a:latin typeface="Söhne"/>
              </a:rPr>
              <a:t>이 데이터셋에는 </a:t>
            </a:r>
            <a:r>
              <a:rPr lang="en-US" altLang="ko-KR" b="0" i="0">
                <a:solidFill>
                  <a:srgbClr val="0D0D0D"/>
                </a:solidFill>
                <a:effectLst/>
                <a:latin typeface="Söhne"/>
              </a:rPr>
              <a:t>200</a:t>
            </a:r>
            <a:r>
              <a:rPr lang="ko-KR" altLang="en-US" b="0" i="0">
                <a:solidFill>
                  <a:srgbClr val="0D0D0D"/>
                </a:solidFill>
                <a:effectLst/>
                <a:latin typeface="Söhne"/>
              </a:rPr>
              <a:t>만 개 이상의 인스턴스와 이미지 당 평균 </a:t>
            </a:r>
            <a:r>
              <a:rPr lang="en-US" altLang="ko-KR" b="0" i="0">
                <a:solidFill>
                  <a:srgbClr val="0D0D0D"/>
                </a:solidFill>
                <a:effectLst/>
                <a:latin typeface="Söhne"/>
              </a:rPr>
              <a:t>3.5</a:t>
            </a:r>
            <a:r>
              <a:rPr lang="ko-KR" altLang="en-US" b="0" i="0">
                <a:solidFill>
                  <a:srgbClr val="0D0D0D"/>
                </a:solidFill>
                <a:effectLst/>
                <a:latin typeface="Söhne"/>
              </a:rPr>
              <a:t>개의 카테고리가 포함되어 있습니다</a:t>
            </a:r>
            <a:endParaRPr lang="en-US" altLang="ko-KR" b="0" i="0">
              <a:solidFill>
                <a:srgbClr val="0D0D0D"/>
              </a:solidFill>
              <a:effectLst/>
              <a:latin typeface="Söhne"/>
            </a:endParaRPr>
          </a:p>
          <a:p>
            <a:r>
              <a:rPr lang="ko-KR" altLang="en-US" b="0" i="0">
                <a:solidFill>
                  <a:srgbClr val="0D0D0D"/>
                </a:solidFill>
                <a:effectLst/>
                <a:latin typeface="Söhne"/>
              </a:rPr>
              <a:t>그림 </a:t>
            </a:r>
            <a:r>
              <a:rPr lang="en-US" altLang="ko-KR" b="0" i="0">
                <a:solidFill>
                  <a:srgbClr val="0D0D0D"/>
                </a:solidFill>
                <a:effectLst/>
                <a:latin typeface="Söhne"/>
              </a:rPr>
              <a:t>5</a:t>
            </a:r>
            <a:r>
              <a:rPr lang="ko-KR" altLang="en-US" b="0" i="0">
                <a:solidFill>
                  <a:srgbClr val="0D0D0D"/>
                </a:solidFill>
                <a:effectLst/>
                <a:latin typeface="Söhne"/>
              </a:rPr>
              <a:t>는 </a:t>
            </a:r>
            <a:r>
              <a:rPr lang="en-US" altLang="ko-KR" b="0" i="0">
                <a:solidFill>
                  <a:srgbClr val="0D0D0D"/>
                </a:solidFill>
                <a:effectLst/>
                <a:latin typeface="Söhne"/>
              </a:rPr>
              <a:t>MS-COCO </a:t>
            </a:r>
            <a:r>
              <a:rPr lang="ko-KR" altLang="en-US" b="0" i="0">
                <a:solidFill>
                  <a:srgbClr val="0D0D0D"/>
                </a:solidFill>
                <a:effectLst/>
                <a:latin typeface="Söhne"/>
              </a:rPr>
              <a:t>데이터셋에서 클래스에 대한 이미지 수의 분포를 보여줍니다</a:t>
            </a:r>
            <a:r>
              <a:rPr lang="en-US" altLang="ko-KR" b="0" i="0">
                <a:solidFill>
                  <a:srgbClr val="0D0D0D"/>
                </a:solidFill>
                <a:effectLst/>
                <a:latin typeface="Söhne"/>
              </a:rPr>
              <a:t>.</a:t>
            </a:r>
          </a:p>
          <a:p>
            <a:r>
              <a:rPr lang="en-US" altLang="ko-KR" b="0" i="0">
                <a:solidFill>
                  <a:srgbClr val="0D0D0D"/>
                </a:solidFill>
                <a:effectLst/>
                <a:latin typeface="Söhne"/>
              </a:rPr>
              <a:t>'</a:t>
            </a:r>
            <a:r>
              <a:rPr lang="ko-KR" altLang="en-US" b="0" i="0">
                <a:solidFill>
                  <a:srgbClr val="0D0D0D"/>
                </a:solidFill>
                <a:effectLst/>
                <a:latin typeface="Söhne"/>
              </a:rPr>
              <a:t>사람</a:t>
            </a:r>
            <a:r>
              <a:rPr lang="en-US" altLang="ko-KR" b="0" i="0">
                <a:solidFill>
                  <a:srgbClr val="0D0D0D"/>
                </a:solidFill>
                <a:effectLst/>
                <a:latin typeface="Söhne"/>
              </a:rPr>
              <a:t>' </a:t>
            </a:r>
            <a:r>
              <a:rPr lang="ko-KR" altLang="en-US" b="0" i="0">
                <a:solidFill>
                  <a:srgbClr val="0D0D0D"/>
                </a:solidFill>
                <a:effectLst/>
                <a:latin typeface="Söhne"/>
              </a:rPr>
              <a:t>클래스에는 </a:t>
            </a:r>
            <a:r>
              <a:rPr lang="en-US" altLang="ko-KR" b="0" i="0">
                <a:solidFill>
                  <a:srgbClr val="0D0D0D"/>
                </a:solidFill>
                <a:effectLst/>
                <a:latin typeface="Söhne"/>
              </a:rPr>
              <a:t>262,465</a:t>
            </a:r>
            <a:r>
              <a:rPr lang="ko-KR" altLang="en-US" b="0" i="0">
                <a:solidFill>
                  <a:srgbClr val="0D0D0D"/>
                </a:solidFill>
                <a:effectLst/>
                <a:latin typeface="Söhne"/>
              </a:rPr>
              <a:t>개의 이미지가 있고 다음으로 가장 빈번한 </a:t>
            </a:r>
            <a:r>
              <a:rPr lang="en-US" altLang="ko-KR" b="0" i="0">
                <a:solidFill>
                  <a:srgbClr val="0D0D0D"/>
                </a:solidFill>
                <a:effectLst/>
                <a:latin typeface="Söhne"/>
              </a:rPr>
              <a:t>'</a:t>
            </a:r>
            <a:r>
              <a:rPr lang="ko-KR" altLang="en-US" b="0" i="0">
                <a:solidFill>
                  <a:srgbClr val="0D0D0D"/>
                </a:solidFill>
                <a:effectLst/>
                <a:latin typeface="Söhne"/>
              </a:rPr>
              <a:t>자동차</a:t>
            </a:r>
            <a:r>
              <a:rPr lang="en-US" altLang="ko-KR" b="0" i="0">
                <a:solidFill>
                  <a:srgbClr val="0D0D0D"/>
                </a:solidFill>
                <a:effectLst/>
                <a:latin typeface="Söhne"/>
              </a:rPr>
              <a:t>' </a:t>
            </a:r>
            <a:r>
              <a:rPr lang="ko-KR" altLang="en-US" b="0" i="0">
                <a:solidFill>
                  <a:srgbClr val="0D0D0D"/>
                </a:solidFill>
                <a:effectLst/>
                <a:latin typeface="Söhne"/>
              </a:rPr>
              <a:t>클래스에는 </a:t>
            </a:r>
            <a:r>
              <a:rPr lang="en-US" altLang="ko-KR" b="0" i="0">
                <a:solidFill>
                  <a:srgbClr val="0D0D0D"/>
                </a:solidFill>
                <a:effectLst/>
                <a:latin typeface="Söhne"/>
              </a:rPr>
              <a:t>43,867</a:t>
            </a:r>
            <a:r>
              <a:rPr lang="ko-KR" altLang="en-US" b="0" i="0">
                <a:solidFill>
                  <a:srgbClr val="0D0D0D"/>
                </a:solidFill>
                <a:effectLst/>
                <a:latin typeface="Söhne"/>
              </a:rPr>
              <a:t>개의 이미지가 있습니다</a:t>
            </a:r>
            <a:r>
              <a:rPr lang="en-US" altLang="ko-KR" b="0" i="0">
                <a:solidFill>
                  <a:srgbClr val="0D0D0D"/>
                </a:solidFill>
                <a:effectLst/>
                <a:latin typeface="Söhne"/>
              </a:rPr>
              <a:t>.</a:t>
            </a:r>
            <a:r>
              <a:rPr lang="ko-KR" altLang="en-US" b="0" i="0">
                <a:solidFill>
                  <a:srgbClr val="0D0D0D"/>
                </a:solidFill>
                <a:effectLst/>
                <a:latin typeface="Söhne"/>
              </a:rPr>
              <a:t> </a:t>
            </a:r>
            <a:r>
              <a:rPr lang="en-US" altLang="ko-KR" b="0" i="0">
                <a:solidFill>
                  <a:srgbClr val="0D0D0D"/>
                </a:solidFill>
                <a:effectLst/>
                <a:latin typeface="Söhne"/>
              </a:rPr>
              <a:t>'</a:t>
            </a:r>
            <a:r>
              <a:rPr lang="ko-KR" altLang="en-US" b="0" i="0">
                <a:solidFill>
                  <a:srgbClr val="0D0D0D"/>
                </a:solidFill>
                <a:effectLst/>
                <a:latin typeface="Söhne"/>
              </a:rPr>
              <a:t>헤어 드라이어</a:t>
            </a:r>
            <a:r>
              <a:rPr lang="en-US" altLang="ko-KR" b="0" i="0">
                <a:solidFill>
                  <a:srgbClr val="0D0D0D"/>
                </a:solidFill>
                <a:effectLst/>
                <a:latin typeface="Söhne"/>
              </a:rPr>
              <a:t>' </a:t>
            </a:r>
            <a:r>
              <a:rPr lang="ko-KR" altLang="en-US" b="0" i="0">
                <a:solidFill>
                  <a:srgbClr val="0D0D0D"/>
                </a:solidFill>
                <a:effectLst/>
                <a:latin typeface="Söhne"/>
              </a:rPr>
              <a:t>클래스에 </a:t>
            </a:r>
            <a:r>
              <a:rPr lang="en-US" altLang="ko-KR" b="0" i="0">
                <a:solidFill>
                  <a:srgbClr val="0D0D0D"/>
                </a:solidFill>
                <a:effectLst/>
                <a:latin typeface="Söhne"/>
              </a:rPr>
              <a:t>198</a:t>
            </a:r>
            <a:r>
              <a:rPr lang="ko-KR" altLang="en-US" b="0" i="0">
                <a:solidFill>
                  <a:srgbClr val="0D0D0D"/>
                </a:solidFill>
                <a:effectLst/>
                <a:latin typeface="Söhne"/>
              </a:rPr>
              <a:t>개의 이미지만 있는 경우까지 계속 감소합니다</a:t>
            </a:r>
            <a:endParaRPr lang="ko-KR" altLang="en-US"/>
          </a:p>
        </p:txBody>
      </p:sp>
      <p:sp>
        <p:nvSpPr>
          <p:cNvPr id="4" name="슬라이드 번호 개체 틀 3"/>
          <p:cNvSpPr>
            <a:spLocks noGrp="1"/>
          </p:cNvSpPr>
          <p:nvPr>
            <p:ph type="sldNum" sz="quarter" idx="5"/>
          </p:nvPr>
        </p:nvSpPr>
        <p:spPr/>
        <p:txBody>
          <a:bodyPr/>
          <a:lstStyle/>
          <a:p>
            <a:pPr>
              <a:defRPr/>
            </a:pPr>
            <a:fld id="{BFC9EFBA-4C98-4C74-9F4F-A0C6BA3D28BD}" type="slidenum">
              <a:rPr lang="ko-KR" altLang="en-US" smtClean="0"/>
              <a:pPr>
                <a:defRPr/>
              </a:pPr>
              <a:t>9</a:t>
            </a:fld>
            <a:endParaRPr lang="ko-KR" altLang="en-US" dirty="0"/>
          </a:p>
        </p:txBody>
      </p:sp>
    </p:spTree>
    <p:extLst>
      <p:ext uri="{BB962C8B-B14F-4D97-AF65-F5344CB8AC3E}">
        <p14:creationId xmlns:p14="http://schemas.microsoft.com/office/powerpoint/2010/main" val="34908361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1_제목 슬라이드">
    <p:spTree>
      <p:nvGrpSpPr>
        <p:cNvPr id="1" name=""/>
        <p:cNvGrpSpPr/>
        <p:nvPr/>
      </p:nvGrpSpPr>
      <p:grpSpPr>
        <a:xfrm>
          <a:off x="0" y="0"/>
          <a:ext cx="0" cy="0"/>
          <a:chOff x="0" y="0"/>
          <a:chExt cx="0" cy="0"/>
        </a:xfrm>
      </p:grpSpPr>
      <p:sp>
        <p:nvSpPr>
          <p:cNvPr id="7" name="Line 7"/>
          <p:cNvSpPr>
            <a:spLocks noChangeShapeType="1"/>
          </p:cNvSpPr>
          <p:nvPr/>
        </p:nvSpPr>
        <p:spPr bwMode="auto">
          <a:xfrm>
            <a:off x="4105275" y="4343400"/>
            <a:ext cx="5038725" cy="0"/>
          </a:xfrm>
          <a:prstGeom prst="line">
            <a:avLst/>
          </a:prstGeom>
          <a:noFill/>
          <a:ln w="6350">
            <a:solidFill>
              <a:schemeClr val="tx1"/>
            </a:solidFill>
            <a:round/>
            <a:headEnd/>
            <a:tailEnd/>
          </a:ln>
        </p:spPr>
        <p:txBody>
          <a:bodyPr/>
          <a:lstStyle/>
          <a:p>
            <a:pPr>
              <a:defRPr/>
            </a:pPr>
            <a:endParaRPr lang="ko-KR" altLang="en-US"/>
          </a:p>
        </p:txBody>
      </p:sp>
      <p:sp>
        <p:nvSpPr>
          <p:cNvPr id="8" name="Oval 8"/>
          <p:cNvSpPr>
            <a:spLocks noChangeAspect="1" noChangeArrowheads="1"/>
          </p:cNvSpPr>
          <p:nvPr/>
        </p:nvSpPr>
        <p:spPr bwMode="auto">
          <a:xfrm>
            <a:off x="4027488" y="4308475"/>
            <a:ext cx="71437" cy="76200"/>
          </a:xfrm>
          <a:prstGeom prst="ellipse">
            <a:avLst/>
          </a:prstGeom>
          <a:solidFill>
            <a:schemeClr val="tx1"/>
          </a:solidFill>
          <a:ln w="9525">
            <a:solidFill>
              <a:srgbClr val="666633"/>
            </a:solidFill>
            <a:round/>
            <a:headEnd/>
            <a:tailEnd/>
          </a:ln>
        </p:spPr>
        <p:txBody>
          <a:bodyPr wrap="none" anchor="ctr"/>
          <a:lstStyle/>
          <a:p>
            <a:pPr>
              <a:defRPr/>
            </a:pPr>
            <a:endParaRPr kumimoji="0" lang="ko-KR" altLang="en-US"/>
          </a:p>
        </p:txBody>
      </p:sp>
      <p:pic>
        <p:nvPicPr>
          <p:cNvPr id="9" name="Picture 9" descr="SSU_lab"/>
          <p:cNvPicPr>
            <a:picLocks noChangeAspect="1" noChangeArrowheads="1"/>
          </p:cNvPicPr>
          <p:nvPr userDrawn="1"/>
        </p:nvPicPr>
        <p:blipFill>
          <a:blip r:embed="rId2" cstate="print"/>
          <a:srcRect/>
          <a:stretch>
            <a:fillRect/>
          </a:stretch>
        </p:blipFill>
        <p:spPr bwMode="auto">
          <a:xfrm>
            <a:off x="3779838" y="6237288"/>
            <a:ext cx="2032000" cy="334962"/>
          </a:xfrm>
          <a:prstGeom prst="rect">
            <a:avLst/>
          </a:prstGeom>
          <a:noFill/>
          <a:ln w="9525">
            <a:noFill/>
            <a:miter lim="800000"/>
            <a:headEnd/>
            <a:tailEnd/>
          </a:ln>
        </p:spPr>
      </p:pic>
      <p:sp>
        <p:nvSpPr>
          <p:cNvPr id="4101" name="Rectangle 5"/>
          <p:cNvSpPr>
            <a:spLocks noGrp="1" noChangeArrowheads="1"/>
          </p:cNvSpPr>
          <p:nvPr>
            <p:ph type="ctrTitle"/>
          </p:nvPr>
        </p:nvSpPr>
        <p:spPr>
          <a:xfrm>
            <a:off x="4238625" y="3429000"/>
            <a:ext cx="4905375" cy="892175"/>
          </a:xfrm>
          <a:prstGeom prst="rect">
            <a:avLst/>
          </a:prstGeom>
        </p:spPr>
        <p:txBody>
          <a:bodyPr/>
          <a:lstStyle>
            <a:lvl1pPr>
              <a:defRPr sz="2400"/>
            </a:lvl1pPr>
          </a:lstStyle>
          <a:p>
            <a:r>
              <a:rPr lang="ko-KR" altLang="en-US"/>
              <a:t>마스터 제목 스타일 편집</a:t>
            </a:r>
          </a:p>
        </p:txBody>
      </p:sp>
      <p:sp>
        <p:nvSpPr>
          <p:cNvPr id="4102" name="Rectangle 6"/>
          <p:cNvSpPr>
            <a:spLocks noGrp="1" noChangeArrowheads="1"/>
          </p:cNvSpPr>
          <p:nvPr>
            <p:ph type="subTitle" idx="1"/>
          </p:nvPr>
        </p:nvSpPr>
        <p:spPr>
          <a:xfrm>
            <a:off x="4238625" y="4365625"/>
            <a:ext cx="4905375" cy="1584325"/>
          </a:xfrm>
          <a:prstGeom prst="rect">
            <a:avLst/>
          </a:prstGeom>
        </p:spPr>
        <p:txBody>
          <a:bodyPr/>
          <a:lstStyle>
            <a:lvl1pPr marL="0" indent="0" algn="ctr">
              <a:buFontTx/>
              <a:buNone/>
              <a:defRPr sz="2000">
                <a:solidFill>
                  <a:srgbClr val="5F5F5F"/>
                </a:solidFill>
                <a:effectLst>
                  <a:outerShdw blurRad="38100" dist="38100" dir="2700000" algn="tl">
                    <a:srgbClr val="C0C0C0"/>
                  </a:outerShdw>
                </a:effectLst>
              </a:defRPr>
            </a:lvl1pPr>
          </a:lstStyle>
          <a:p>
            <a:r>
              <a:rPr lang="ko-KR" altLang="en-US"/>
              <a:t>마스터 부제목 스타일 편집</a:t>
            </a:r>
          </a:p>
        </p:txBody>
      </p:sp>
      <p:grpSp>
        <p:nvGrpSpPr>
          <p:cNvPr id="52" name="그룹 51"/>
          <p:cNvGrpSpPr/>
          <p:nvPr userDrawn="1"/>
        </p:nvGrpSpPr>
        <p:grpSpPr>
          <a:xfrm>
            <a:off x="250825" y="779463"/>
            <a:ext cx="4089400" cy="2722562"/>
            <a:chOff x="250825" y="779463"/>
            <a:chExt cx="4089400" cy="2722562"/>
          </a:xfrm>
        </p:grpSpPr>
        <p:grpSp>
          <p:nvGrpSpPr>
            <p:cNvPr id="53" name="그룹 21"/>
            <p:cNvGrpSpPr>
              <a:grpSpLocks/>
            </p:cNvGrpSpPr>
            <p:nvPr/>
          </p:nvGrpSpPr>
          <p:grpSpPr bwMode="auto">
            <a:xfrm>
              <a:off x="250825" y="779463"/>
              <a:ext cx="4089400" cy="2722562"/>
              <a:chOff x="250825" y="779463"/>
              <a:chExt cx="4089400" cy="2723336"/>
            </a:xfrm>
          </p:grpSpPr>
          <p:sp>
            <p:nvSpPr>
              <p:cNvPr id="64" name="_s1031" descr="BallYellow"/>
              <p:cNvSpPr>
                <a:spLocks noChangeArrowheads="1"/>
              </p:cNvSpPr>
              <p:nvPr/>
            </p:nvSpPr>
            <p:spPr bwMode="auto">
              <a:xfrm>
                <a:off x="2855913" y="925555"/>
                <a:ext cx="879475" cy="990882"/>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latinLnBrk="0"/>
                <a:endParaRPr kumimoji="0" lang="ko-KR" altLang="ko-KR" sz="800">
                  <a:latin typeface="Arial" charset="0"/>
                </a:endParaRPr>
              </a:p>
            </p:txBody>
          </p:sp>
          <p:sp>
            <p:nvSpPr>
              <p:cNvPr id="65" name="_s1032" descr="BallRed"/>
              <p:cNvSpPr>
                <a:spLocks noChangeArrowheads="1"/>
              </p:cNvSpPr>
              <p:nvPr/>
            </p:nvSpPr>
            <p:spPr bwMode="auto">
              <a:xfrm>
                <a:off x="2144713" y="2426168"/>
                <a:ext cx="889000" cy="965474"/>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latinLnBrk="0"/>
                <a:endParaRPr kumimoji="0" lang="ko-KR" altLang="ko-KR" b="1">
                  <a:latin typeface="휴먼엑스포" pitchFamily="18" charset="-127"/>
                  <a:ea typeface="휴먼엑스포" pitchFamily="18" charset="-127"/>
                </a:endParaRPr>
              </a:p>
            </p:txBody>
          </p:sp>
          <p:sp>
            <p:nvSpPr>
              <p:cNvPr id="66" name="_s1033" descr="BallBlue"/>
              <p:cNvSpPr>
                <a:spLocks noChangeArrowheads="1"/>
              </p:cNvSpPr>
              <p:nvPr/>
            </p:nvSpPr>
            <p:spPr bwMode="auto">
              <a:xfrm>
                <a:off x="1273175" y="1004952"/>
                <a:ext cx="889000" cy="963886"/>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latinLnBrk="0"/>
                <a:endParaRPr kumimoji="0" lang="ko-KR" altLang="ko-KR" sz="800">
                  <a:solidFill>
                    <a:schemeClr val="bg1"/>
                  </a:solidFill>
                  <a:latin typeface="Arial" charset="0"/>
                </a:endParaRPr>
              </a:p>
            </p:txBody>
          </p:sp>
          <p:sp>
            <p:nvSpPr>
              <p:cNvPr id="67" name="Text Box 14"/>
              <p:cNvSpPr txBox="1">
                <a:spLocks noChangeArrowheads="1"/>
              </p:cNvSpPr>
              <p:nvPr/>
            </p:nvSpPr>
            <p:spPr bwMode="auto">
              <a:xfrm>
                <a:off x="3589338" y="1571850"/>
                <a:ext cx="750887" cy="336646"/>
              </a:xfrm>
              <a:prstGeom prst="rect">
                <a:avLst/>
              </a:prstGeom>
              <a:noFill/>
              <a:ln>
                <a:noFill/>
              </a:ln>
            </p:spPr>
            <p:txBody>
              <a:bodyPr wrap="non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kumimoji="0" lang="en-US" altLang="ko-KR" sz="1600" b="1">
                    <a:solidFill>
                      <a:srgbClr val="4D4D4D"/>
                    </a:solidFill>
                    <a:latin typeface="HY견고딕" pitchFamily="18" charset="-127"/>
                    <a:ea typeface="HY견고딕" pitchFamily="18" charset="-127"/>
                  </a:rPr>
                  <a:t>Pride</a:t>
                </a:r>
              </a:p>
            </p:txBody>
          </p:sp>
          <p:sp>
            <p:nvSpPr>
              <p:cNvPr id="68" name="Text Box 15"/>
              <p:cNvSpPr txBox="1">
                <a:spLocks noChangeArrowheads="1"/>
              </p:cNvSpPr>
              <p:nvPr/>
            </p:nvSpPr>
            <p:spPr bwMode="auto">
              <a:xfrm>
                <a:off x="679450" y="1684595"/>
                <a:ext cx="842963" cy="336646"/>
              </a:xfrm>
              <a:prstGeom prst="rect">
                <a:avLst/>
              </a:prstGeom>
              <a:noFill/>
              <a:ln>
                <a:noFill/>
              </a:ln>
            </p:spPr>
            <p:txBody>
              <a:bodyPr wrap="non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kumimoji="0" lang="en-US" altLang="ko-KR" sz="1600" b="1">
                    <a:solidFill>
                      <a:srgbClr val="4D4D4D"/>
                    </a:solidFill>
                    <a:latin typeface="HY견고딕" pitchFamily="18" charset="-127"/>
                    <a:ea typeface="HY견고딕" pitchFamily="18" charset="-127"/>
                  </a:rPr>
                  <a:t>Power</a:t>
                </a:r>
              </a:p>
            </p:txBody>
          </p:sp>
          <p:sp>
            <p:nvSpPr>
              <p:cNvPr id="69" name="Text Box 16"/>
              <p:cNvSpPr txBox="1">
                <a:spLocks noChangeArrowheads="1"/>
              </p:cNvSpPr>
              <p:nvPr/>
            </p:nvSpPr>
            <p:spPr bwMode="auto">
              <a:xfrm>
                <a:off x="250825" y="3226495"/>
                <a:ext cx="2268538" cy="276304"/>
              </a:xfrm>
              <a:prstGeom prst="rect">
                <a:avLst/>
              </a:prstGeom>
              <a:noFill/>
              <a:ln>
                <a:noFill/>
              </a:ln>
            </p:spPr>
            <p:txBody>
              <a:bodyPr wrap="non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kumimoji="0" lang="en-US" altLang="ko-KR" sz="1200" b="1">
                    <a:solidFill>
                      <a:srgbClr val="4D4D4D"/>
                    </a:solidFill>
                    <a:latin typeface="HY견고딕" pitchFamily="18" charset="-127"/>
                    <a:ea typeface="HY견고딕" pitchFamily="18" charset="-127"/>
                  </a:rPr>
                  <a:t>P</a:t>
                </a:r>
                <a:r>
                  <a:rPr kumimoji="0" lang="en-US" altLang="ko-KR" sz="1200" b="1" baseline="30000">
                    <a:solidFill>
                      <a:srgbClr val="4D4D4D"/>
                    </a:solidFill>
                    <a:latin typeface="HY견고딕" pitchFamily="18" charset="-127"/>
                    <a:ea typeface="HY견고딕" pitchFamily="18" charset="-127"/>
                  </a:rPr>
                  <a:t>3</a:t>
                </a:r>
                <a:r>
                  <a:rPr kumimoji="0" lang="en-US" altLang="ko-KR" sz="1200" b="1">
                    <a:solidFill>
                      <a:srgbClr val="4D4D4D"/>
                    </a:solidFill>
                    <a:latin typeface="HY견고딕" pitchFamily="18" charset="-127"/>
                    <a:ea typeface="HY견고딕" pitchFamily="18" charset="-127"/>
                  </a:rPr>
                  <a:t> in VISION laboratory</a:t>
                </a:r>
                <a:r>
                  <a:rPr kumimoji="0" lang="en-US" altLang="ko-KR" sz="1200" b="1">
                    <a:solidFill>
                      <a:srgbClr val="4D4D4D"/>
                    </a:solidFill>
                    <a:latin typeface="Times New Roman" pitchFamily="18" charset="0"/>
                    <a:ea typeface="HY견고딕" pitchFamily="18" charset="-127"/>
                  </a:rPr>
                  <a:t>…</a:t>
                </a:r>
                <a:endParaRPr kumimoji="0" lang="en-US" altLang="ko-KR" sz="1200" b="1">
                  <a:solidFill>
                    <a:srgbClr val="4D4D4D"/>
                  </a:solidFill>
                  <a:latin typeface="HY견고딕" pitchFamily="18" charset="-127"/>
                  <a:ea typeface="HY견고딕" pitchFamily="18" charset="-127"/>
                </a:endParaRPr>
              </a:p>
            </p:txBody>
          </p:sp>
          <p:sp>
            <p:nvSpPr>
              <p:cNvPr id="70" name="Text Box 17"/>
              <p:cNvSpPr txBox="1">
                <a:spLocks noChangeArrowheads="1"/>
              </p:cNvSpPr>
              <p:nvPr/>
            </p:nvSpPr>
            <p:spPr bwMode="auto">
              <a:xfrm>
                <a:off x="2757488" y="3164566"/>
                <a:ext cx="1042987" cy="336646"/>
              </a:xfrm>
              <a:prstGeom prst="rect">
                <a:avLst/>
              </a:prstGeom>
              <a:noFill/>
              <a:ln>
                <a:noFill/>
              </a:ln>
            </p:spPr>
            <p:txBody>
              <a:bodyPr wrap="non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kumimoji="0" lang="en-US" altLang="ko-KR" sz="1600" b="1">
                    <a:solidFill>
                      <a:srgbClr val="4D4D4D"/>
                    </a:solidFill>
                    <a:latin typeface="HY견고딕" pitchFamily="18" charset="-127"/>
                    <a:ea typeface="HY견고딕" pitchFamily="18" charset="-127"/>
                  </a:rPr>
                  <a:t>Passion</a:t>
                </a:r>
              </a:p>
            </p:txBody>
          </p:sp>
        </p:grpSp>
        <p:sp>
          <p:nvSpPr>
            <p:cNvPr id="54" name="_s1031" descr="BallYellow"/>
            <p:cNvSpPr>
              <a:spLocks noChangeArrowheads="1"/>
            </p:cNvSpPr>
            <p:nvPr/>
          </p:nvSpPr>
          <p:spPr bwMode="auto">
            <a:xfrm>
              <a:off x="2855913" y="925513"/>
              <a:ext cx="879475" cy="990600"/>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latinLnBrk="0"/>
              <a:endParaRPr kumimoji="0" lang="ko-KR" altLang="ko-KR" sz="800">
                <a:latin typeface="Arial" charset="0"/>
              </a:endParaRPr>
            </a:p>
          </p:txBody>
        </p:sp>
        <p:sp>
          <p:nvSpPr>
            <p:cNvPr id="55" name="_s1032" descr="BallRed"/>
            <p:cNvSpPr>
              <a:spLocks noChangeArrowheads="1"/>
            </p:cNvSpPr>
            <p:nvPr/>
          </p:nvSpPr>
          <p:spPr bwMode="auto">
            <a:xfrm>
              <a:off x="2144713" y="2425700"/>
              <a:ext cx="889000" cy="965200"/>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latinLnBrk="0"/>
              <a:endParaRPr kumimoji="0" lang="ko-KR" altLang="ko-KR">
                <a:latin typeface="휴먼엑스포" pitchFamily="18" charset="-127"/>
                <a:ea typeface="휴먼엑스포" pitchFamily="18" charset="-127"/>
              </a:endParaRPr>
            </a:p>
          </p:txBody>
        </p:sp>
        <p:sp>
          <p:nvSpPr>
            <p:cNvPr id="56" name="_s1033" descr="BallBlue"/>
            <p:cNvSpPr>
              <a:spLocks noChangeArrowheads="1"/>
            </p:cNvSpPr>
            <p:nvPr/>
          </p:nvSpPr>
          <p:spPr bwMode="auto">
            <a:xfrm>
              <a:off x="1273175" y="1004888"/>
              <a:ext cx="889000" cy="963612"/>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latinLnBrk="0"/>
              <a:endParaRPr kumimoji="0" lang="ko-KR" altLang="ko-KR" sz="800">
                <a:solidFill>
                  <a:schemeClr val="bg1"/>
                </a:solidFill>
                <a:latin typeface="Arial" charset="0"/>
              </a:endParaRPr>
            </a:p>
          </p:txBody>
        </p:sp>
        <p:sp>
          <p:nvSpPr>
            <p:cNvPr id="57" name="_s1028"/>
            <p:cNvSpPr>
              <a:spLocks noChangeArrowheads="1" noTextEdit="1"/>
            </p:cNvSpPr>
            <p:nvPr/>
          </p:nvSpPr>
          <p:spPr bwMode="auto">
            <a:xfrm>
              <a:off x="1751013" y="779463"/>
              <a:ext cx="1587500" cy="1720850"/>
            </a:xfrm>
            <a:custGeom>
              <a:avLst/>
              <a:gdLst>
                <a:gd name="T0" fmla="*/ 2147483647 w 21600"/>
                <a:gd name="T1" fmla="*/ 186085628 h 21600"/>
                <a:gd name="T2" fmla="*/ 1990510761 w 21600"/>
                <a:gd name="T3" fmla="*/ 1974641755 h 21600"/>
                <a:gd name="T4" fmla="*/ 2147483647 w 21600"/>
                <a:gd name="T5" fmla="*/ 1944302373 h 21600"/>
                <a:gd name="T6" fmla="*/ 2147483647 w 21600"/>
                <a:gd name="T7" fmla="*/ -1261647710 h 21600"/>
                <a:gd name="T8" fmla="*/ 2147483647 w 21600"/>
                <a:gd name="T9" fmla="*/ 1373909671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2050" y="3709"/>
                  </a:moveTo>
                  <a:cubicBezTo>
                    <a:pt x="11637" y="3636"/>
                    <a:pt x="11219" y="3600"/>
                    <a:pt x="10800" y="3600"/>
                  </a:cubicBezTo>
                  <a:cubicBezTo>
                    <a:pt x="9107" y="3599"/>
                    <a:pt x="7468" y="4196"/>
                    <a:pt x="6171" y="5284"/>
                  </a:cubicBezTo>
                  <a:lnTo>
                    <a:pt x="3857" y="2526"/>
                  </a:lnTo>
                  <a:cubicBezTo>
                    <a:pt x="5802" y="894"/>
                    <a:pt x="8260" y="-1"/>
                    <a:pt x="10800" y="0"/>
                  </a:cubicBezTo>
                  <a:cubicBezTo>
                    <a:pt x="11428" y="0"/>
                    <a:pt x="12056" y="54"/>
                    <a:pt x="12675" y="164"/>
                  </a:cubicBezTo>
                  <a:lnTo>
                    <a:pt x="13144" y="-2495"/>
                  </a:lnTo>
                  <a:lnTo>
                    <a:pt x="16794" y="2717"/>
                  </a:lnTo>
                  <a:lnTo>
                    <a:pt x="11581" y="6368"/>
                  </a:lnTo>
                  <a:lnTo>
                    <a:pt x="12050" y="3709"/>
                  </a:lnTo>
                  <a:close/>
                </a:path>
              </a:pathLst>
            </a:custGeom>
            <a:gradFill rotWithShape="1">
              <a:gsLst>
                <a:gs pos="0">
                  <a:srgbClr val="767600"/>
                </a:gs>
                <a:gs pos="50000">
                  <a:srgbClr val="FFFF00"/>
                </a:gs>
                <a:gs pos="100000">
                  <a:srgbClr val="767600"/>
                </a:gs>
              </a:gsLst>
              <a:lin ang="2700000" scaled="1"/>
            </a:gradFill>
            <a:ln w="9525">
              <a:solidFill>
                <a:schemeClr val="tx1"/>
              </a:solidFill>
              <a:miter lim="800000"/>
              <a:headEnd/>
              <a:tailEnd/>
            </a:ln>
          </p:spPr>
          <p:txBody>
            <a:bodyPr lIns="0" tIns="0" rIns="0" bIns="0" anchor="ctr"/>
            <a:lstStyle/>
            <a:p>
              <a:endParaRPr lang="ko-KR" altLang="en-US"/>
            </a:p>
          </p:txBody>
        </p:sp>
        <p:sp>
          <p:nvSpPr>
            <p:cNvPr id="58" name="_s1029"/>
            <p:cNvSpPr>
              <a:spLocks noChangeArrowheads="1" noTextEdit="1"/>
            </p:cNvSpPr>
            <p:nvPr/>
          </p:nvSpPr>
          <p:spPr bwMode="auto">
            <a:xfrm rot="7200000">
              <a:off x="1901825" y="1252538"/>
              <a:ext cx="1722437" cy="1589088"/>
            </a:xfrm>
            <a:custGeom>
              <a:avLst/>
              <a:gdLst>
                <a:gd name="T0" fmla="*/ 2147483647 w 21600"/>
                <a:gd name="T1" fmla="*/ 146529437 h 21600"/>
                <a:gd name="T2" fmla="*/ 2147483647 w 21600"/>
                <a:gd name="T3" fmla="*/ 1554906791 h 21600"/>
                <a:gd name="T4" fmla="*/ 2147483647 w 21600"/>
                <a:gd name="T5" fmla="*/ 1531011174 h 21600"/>
                <a:gd name="T6" fmla="*/ 2147483647 w 21600"/>
                <a:gd name="T7" fmla="*/ -993464270 h 21600"/>
                <a:gd name="T8" fmla="*/ 2147483647 w 21600"/>
                <a:gd name="T9" fmla="*/ 1081864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2050" y="3709"/>
                  </a:moveTo>
                  <a:cubicBezTo>
                    <a:pt x="11637" y="3636"/>
                    <a:pt x="11219" y="3600"/>
                    <a:pt x="10800" y="3600"/>
                  </a:cubicBezTo>
                  <a:cubicBezTo>
                    <a:pt x="9107" y="3599"/>
                    <a:pt x="7468" y="4196"/>
                    <a:pt x="6171" y="5284"/>
                  </a:cubicBezTo>
                  <a:lnTo>
                    <a:pt x="3857" y="2526"/>
                  </a:lnTo>
                  <a:cubicBezTo>
                    <a:pt x="5802" y="894"/>
                    <a:pt x="8260" y="-1"/>
                    <a:pt x="10800" y="0"/>
                  </a:cubicBezTo>
                  <a:cubicBezTo>
                    <a:pt x="11428" y="0"/>
                    <a:pt x="12056" y="54"/>
                    <a:pt x="12675" y="164"/>
                  </a:cubicBezTo>
                  <a:lnTo>
                    <a:pt x="13144" y="-2495"/>
                  </a:lnTo>
                  <a:lnTo>
                    <a:pt x="16794" y="2717"/>
                  </a:lnTo>
                  <a:lnTo>
                    <a:pt x="11581" y="6368"/>
                  </a:lnTo>
                  <a:lnTo>
                    <a:pt x="12050" y="3709"/>
                  </a:lnTo>
                  <a:close/>
                </a:path>
              </a:pathLst>
            </a:custGeom>
            <a:gradFill rotWithShape="1">
              <a:gsLst>
                <a:gs pos="0">
                  <a:srgbClr val="760000"/>
                </a:gs>
                <a:gs pos="50000">
                  <a:srgbClr val="FF0000"/>
                </a:gs>
                <a:gs pos="100000">
                  <a:srgbClr val="760000"/>
                </a:gs>
              </a:gsLst>
              <a:lin ang="2700000" scaled="1"/>
            </a:gradFill>
            <a:ln w="9525" algn="ctr">
              <a:solidFill>
                <a:schemeClr val="tx1"/>
              </a:solidFill>
              <a:miter lim="800000"/>
              <a:headEnd/>
              <a:tailEnd/>
            </a:ln>
          </p:spPr>
          <p:txBody>
            <a:bodyPr lIns="0" tIns="0" rIns="0" bIns="0" anchor="ctr"/>
            <a:lstStyle/>
            <a:p>
              <a:endParaRPr lang="ko-KR" altLang="en-US"/>
            </a:p>
          </p:txBody>
        </p:sp>
        <p:sp>
          <p:nvSpPr>
            <p:cNvPr id="59" name="_s1030"/>
            <p:cNvSpPr>
              <a:spLocks noChangeArrowheads="1" noTextEdit="1"/>
            </p:cNvSpPr>
            <p:nvPr/>
          </p:nvSpPr>
          <p:spPr bwMode="auto">
            <a:xfrm rot="14400000">
              <a:off x="1444625" y="1254125"/>
              <a:ext cx="1722438" cy="1589088"/>
            </a:xfrm>
            <a:custGeom>
              <a:avLst/>
              <a:gdLst>
                <a:gd name="T0" fmla="*/ 2147483647 w 21600"/>
                <a:gd name="T1" fmla="*/ 146529437 h 21600"/>
                <a:gd name="T2" fmla="*/ 2147483647 w 21600"/>
                <a:gd name="T3" fmla="*/ 1554906791 h 21600"/>
                <a:gd name="T4" fmla="*/ 2147483647 w 21600"/>
                <a:gd name="T5" fmla="*/ 1531011174 h 21600"/>
                <a:gd name="T6" fmla="*/ 2147483647 w 21600"/>
                <a:gd name="T7" fmla="*/ -993464270 h 21600"/>
                <a:gd name="T8" fmla="*/ 2147483647 w 21600"/>
                <a:gd name="T9" fmla="*/ 1081864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2050" y="3709"/>
                  </a:moveTo>
                  <a:cubicBezTo>
                    <a:pt x="11637" y="3636"/>
                    <a:pt x="11219" y="3600"/>
                    <a:pt x="10800" y="3600"/>
                  </a:cubicBezTo>
                  <a:cubicBezTo>
                    <a:pt x="9107" y="3599"/>
                    <a:pt x="7468" y="4196"/>
                    <a:pt x="6171" y="5284"/>
                  </a:cubicBezTo>
                  <a:lnTo>
                    <a:pt x="3857" y="2526"/>
                  </a:lnTo>
                  <a:cubicBezTo>
                    <a:pt x="5802" y="894"/>
                    <a:pt x="8260" y="-1"/>
                    <a:pt x="10800" y="0"/>
                  </a:cubicBezTo>
                  <a:cubicBezTo>
                    <a:pt x="11428" y="0"/>
                    <a:pt x="12056" y="54"/>
                    <a:pt x="12675" y="164"/>
                  </a:cubicBezTo>
                  <a:lnTo>
                    <a:pt x="13144" y="-2495"/>
                  </a:lnTo>
                  <a:lnTo>
                    <a:pt x="16794" y="2717"/>
                  </a:lnTo>
                  <a:lnTo>
                    <a:pt x="11581" y="6368"/>
                  </a:lnTo>
                  <a:lnTo>
                    <a:pt x="12050" y="3709"/>
                  </a:lnTo>
                  <a:close/>
                </a:path>
              </a:pathLst>
            </a:custGeom>
            <a:gradFill rotWithShape="1">
              <a:gsLst>
                <a:gs pos="0">
                  <a:srgbClr val="000076"/>
                </a:gs>
                <a:gs pos="50000">
                  <a:srgbClr val="0000FF"/>
                </a:gs>
                <a:gs pos="100000">
                  <a:srgbClr val="000076"/>
                </a:gs>
              </a:gsLst>
              <a:lin ang="2700000" scaled="1"/>
            </a:gradFill>
            <a:ln w="9525">
              <a:solidFill>
                <a:schemeClr val="tx1"/>
              </a:solidFill>
              <a:miter lim="800000"/>
              <a:headEnd/>
              <a:tailEnd/>
            </a:ln>
          </p:spPr>
          <p:txBody>
            <a:bodyPr lIns="0" tIns="0" rIns="0" bIns="0" anchor="ctr"/>
            <a:lstStyle/>
            <a:p>
              <a:endParaRPr lang="ko-KR"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282575" y="1000125"/>
            <a:ext cx="8504238" cy="0"/>
          </a:xfrm>
          <a:prstGeom prst="line">
            <a:avLst/>
          </a:prstGeom>
          <a:noFill/>
          <a:ln w="38100" cmpd="dbl">
            <a:solidFill>
              <a:srgbClr val="B00000"/>
            </a:solidFill>
            <a:round/>
            <a:headEnd/>
            <a:tailEnd/>
          </a:ln>
        </p:spPr>
        <p:txBody>
          <a:bodyPr/>
          <a:lstStyle/>
          <a:p>
            <a:pPr>
              <a:defRPr/>
            </a:pPr>
            <a:endParaRPr lang="ko-KR" altLang="en-US"/>
          </a:p>
        </p:txBody>
      </p:sp>
      <p:pic>
        <p:nvPicPr>
          <p:cNvPr id="4" name="Picture 6" descr="LAB_symbol"/>
          <p:cNvPicPr>
            <a:picLocks noChangeAspect="1" noChangeArrowheads="1"/>
          </p:cNvPicPr>
          <p:nvPr userDrawn="1"/>
        </p:nvPicPr>
        <p:blipFill>
          <a:blip r:embed="rId2" cstate="print"/>
          <a:srcRect r="25069"/>
          <a:stretch>
            <a:fillRect/>
          </a:stretch>
        </p:blipFill>
        <p:spPr bwMode="auto">
          <a:xfrm>
            <a:off x="23813" y="5975350"/>
            <a:ext cx="1025525" cy="854075"/>
          </a:xfrm>
          <a:prstGeom prst="rect">
            <a:avLst/>
          </a:prstGeom>
          <a:noFill/>
          <a:ln w="9525">
            <a:noFill/>
            <a:miter lim="800000"/>
            <a:headEnd/>
            <a:tailEnd/>
          </a:ln>
        </p:spPr>
      </p:pic>
      <p:pic>
        <p:nvPicPr>
          <p:cNvPr id="5" name="Picture 7" descr="CBA06_1"/>
          <p:cNvPicPr>
            <a:picLocks noChangeAspect="1" noChangeArrowheads="1" noCrop="1"/>
          </p:cNvPicPr>
          <p:nvPr userDrawn="1"/>
        </p:nvPicPr>
        <p:blipFill>
          <a:blip r:embed="rId3" cstate="print"/>
          <a:srcRect/>
          <a:stretch>
            <a:fillRect/>
          </a:stretch>
        </p:blipFill>
        <p:spPr bwMode="auto">
          <a:xfrm>
            <a:off x="-142875" y="63500"/>
            <a:ext cx="1330325" cy="1079500"/>
          </a:xfrm>
          <a:prstGeom prst="rect">
            <a:avLst/>
          </a:prstGeom>
          <a:noFill/>
          <a:ln w="9525">
            <a:noFill/>
            <a:miter lim="800000"/>
            <a:headEnd/>
            <a:tailEnd/>
          </a:ln>
        </p:spPr>
      </p:pic>
      <p:sp>
        <p:nvSpPr>
          <p:cNvPr id="11" name="텍스트 개체 틀 10"/>
          <p:cNvSpPr>
            <a:spLocks noGrp="1"/>
          </p:cNvSpPr>
          <p:nvPr>
            <p:ph type="body" sz="quarter" idx="10"/>
          </p:nvPr>
        </p:nvSpPr>
        <p:spPr>
          <a:xfrm>
            <a:off x="357188" y="1285875"/>
            <a:ext cx="8429625" cy="4643438"/>
          </a:xfrm>
          <a:prstGeom prst="rect">
            <a:avLst/>
          </a:prstGeo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제목 6"/>
          <p:cNvSpPr>
            <a:spLocks noGrp="1"/>
          </p:cNvSpPr>
          <p:nvPr>
            <p:ph type="title"/>
          </p:nvPr>
        </p:nvSpPr>
        <p:spPr>
          <a:xfrm>
            <a:off x="889248" y="260648"/>
            <a:ext cx="7787208" cy="562074"/>
          </a:xfrm>
          <a:prstGeom prst="rect">
            <a:avLst/>
          </a:prstGeom>
        </p:spPr>
        <p:txBody>
          <a:bodyPr/>
          <a:lstStyle>
            <a:lvl1pPr algn="l">
              <a:defRPr sz="3200">
                <a:latin typeface="HY헤드라인M" pitchFamily="18" charset="-127"/>
                <a:ea typeface="HY헤드라인M" pitchFamily="18" charset="-127"/>
              </a:defRPr>
            </a:lvl1pPr>
          </a:lstStyle>
          <a:p>
            <a:r>
              <a:rPr lang="ko-KR" altLang="en-US" dirty="0"/>
              <a:t>마스터 제목 스타일 편집</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15" r:id="rId1"/>
    <p:sldLayoutId id="2147483914" r:id="rId2"/>
  </p:sldLayoutIdLst>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bwMode="auto">
          <a:xfrm>
            <a:off x="4067175" y="3573016"/>
            <a:ext cx="4933950" cy="714375"/>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ko-KR">
                <a:latin typeface="PT Serif" panose="020A0603040505020204" pitchFamily="18" charset="0"/>
              </a:rPr>
              <a:t>A survey of modern deep learning based object detection models</a:t>
            </a:r>
            <a:endParaRPr lang="en-US" altLang="ko-KR" sz="3200" b="1" dirty="0">
              <a:latin typeface="PT Serif" panose="020A0603040505020204" pitchFamily="18" charset="0"/>
              <a:ea typeface="HY헤드라인M" pitchFamily="18" charset="-127"/>
            </a:endParaRPr>
          </a:p>
        </p:txBody>
      </p:sp>
      <p:sp>
        <p:nvSpPr>
          <p:cNvPr id="2051" name="Rectangle 3"/>
          <p:cNvSpPr>
            <a:spLocks noGrp="1" noChangeArrowheads="1"/>
          </p:cNvSpPr>
          <p:nvPr>
            <p:ph type="subTitle" idx="1"/>
          </p:nvPr>
        </p:nvSpPr>
        <p:spPr>
          <a:xfrm>
            <a:off x="4238625" y="4449043"/>
            <a:ext cx="4762500" cy="492125"/>
          </a:xfrm>
        </p:spPr>
        <p:txBody>
          <a:bodyPr/>
          <a:lstStyle/>
          <a:p>
            <a:pPr algn="r" eaLnBrk="1" fontAlgn="auto" hangingPunct="1">
              <a:spcAft>
                <a:spcPts val="0"/>
              </a:spcAft>
              <a:defRPr/>
            </a:pPr>
            <a:r>
              <a:rPr lang="en-US" altLang="ko-KR" sz="1600"/>
              <a:t>Vision System Lab, Gyumin Park</a:t>
            </a:r>
          </a:p>
          <a:p>
            <a:pPr algn="r" eaLnBrk="1" fontAlgn="auto" hangingPunct="1">
              <a:spcAft>
                <a:spcPts val="0"/>
              </a:spcAft>
              <a:defRPr/>
            </a:pPr>
            <a:r>
              <a:rPr lang="en-US" altLang="ko-KR" sz="1600"/>
              <a:t>yywnnaa@gmail.com</a:t>
            </a:r>
          </a:p>
          <a:p>
            <a:pPr algn="r" eaLnBrk="1" fontAlgn="auto" hangingPunct="1">
              <a:spcAft>
                <a:spcPts val="0"/>
              </a:spcAft>
              <a:defRPr/>
            </a:pPr>
            <a:r>
              <a:rPr lang="en-US" altLang="ko-KR" sz="1600"/>
              <a:t>Feb 14,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4D0EB-3A54-F4CD-9BFA-7849E9AFB896}"/>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D135F7-DECF-6158-CC7C-D176DA9B4CD6}"/>
              </a:ext>
            </a:extLst>
          </p:cNvPr>
          <p:cNvSpPr>
            <a:spLocks noGrp="1"/>
          </p:cNvSpPr>
          <p:nvPr>
            <p:ph type="body" sz="quarter" idx="10"/>
          </p:nvPr>
        </p:nvSpPr>
        <p:spPr>
          <a:xfrm>
            <a:off x="357188" y="1124744"/>
            <a:ext cx="8429625" cy="4804569"/>
          </a:xfrm>
        </p:spPr>
        <p:txBody>
          <a:bodyPr/>
          <a:lstStyle/>
          <a:p>
            <a:pPr marL="0" indent="0">
              <a:buNone/>
            </a:pPr>
            <a:r>
              <a:rPr lang="en-US" altLang="ko-KR" sz="1600"/>
              <a:t>4) Open Image</a:t>
            </a:r>
          </a:p>
          <a:p>
            <a:pPr marL="0" indent="0">
              <a:buNone/>
            </a:pPr>
            <a:endParaRPr lang="en-US" altLang="ko-KR" sz="1100"/>
          </a:p>
          <a:p>
            <a:pPr marL="0" indent="0">
              <a:buNone/>
            </a:pPr>
            <a:r>
              <a:rPr lang="en-US" altLang="ko-KR" sz="1600" b="0" i="0">
                <a:solidFill>
                  <a:srgbClr val="0D0D0D"/>
                </a:solidFill>
                <a:effectLst/>
              </a:rPr>
              <a:t>9.2 million images</a:t>
            </a:r>
          </a:p>
          <a:p>
            <a:pPr marL="0" indent="0">
              <a:buNone/>
            </a:pPr>
            <a:r>
              <a:rPr lang="en-US" altLang="ko-KR" sz="1600" b="0" i="0">
                <a:solidFill>
                  <a:srgbClr val="0D0D0D"/>
                </a:solidFill>
                <a:effectLst/>
              </a:rPr>
              <a:t>16 million bounding boxes for 600 categories on 1.9 million images</a:t>
            </a:r>
            <a:endParaRPr lang="en-US" altLang="ko-KR" sz="1600"/>
          </a:p>
        </p:txBody>
      </p:sp>
      <p:sp>
        <p:nvSpPr>
          <p:cNvPr id="3" name="제목 2">
            <a:extLst>
              <a:ext uri="{FF2B5EF4-FFF2-40B4-BE49-F238E27FC236}">
                <a16:creationId xmlns:a16="http://schemas.microsoft.com/office/drawing/2014/main" id="{477CB036-433B-5CFF-B1B8-13802535828B}"/>
              </a:ext>
            </a:extLst>
          </p:cNvPr>
          <p:cNvSpPr>
            <a:spLocks noGrp="1"/>
          </p:cNvSpPr>
          <p:nvPr>
            <p:ph type="title"/>
          </p:nvPr>
        </p:nvSpPr>
        <p:spPr/>
        <p:txBody>
          <a:bodyPr/>
          <a:lstStyle/>
          <a:p>
            <a:r>
              <a:rPr lang="en-US" altLang="ko-KR"/>
              <a:t>III. DATASETS AND EVALUATION METRICS</a:t>
            </a:r>
            <a:endParaRPr lang="ko-KR" altLang="en-US"/>
          </a:p>
        </p:txBody>
      </p:sp>
      <p:pic>
        <p:nvPicPr>
          <p:cNvPr id="5" name="그림 4" descr="텍스트, 라인, 그래프, 도표이(가) 표시된 사진&#10;&#10;자동 생성된 설명">
            <a:extLst>
              <a:ext uri="{FF2B5EF4-FFF2-40B4-BE49-F238E27FC236}">
                <a16:creationId xmlns:a16="http://schemas.microsoft.com/office/drawing/2014/main" id="{4A54EFF0-7F82-10CC-54CA-4529A3D0E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990" y="2278818"/>
            <a:ext cx="6020346" cy="4579182"/>
          </a:xfrm>
          <a:prstGeom prst="rect">
            <a:avLst/>
          </a:prstGeom>
        </p:spPr>
      </p:pic>
    </p:spTree>
    <p:extLst>
      <p:ext uri="{BB962C8B-B14F-4D97-AF65-F5344CB8AC3E}">
        <p14:creationId xmlns:p14="http://schemas.microsoft.com/office/powerpoint/2010/main" val="3325422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0EA76-73DC-7B51-69FA-FB2F58E3DC35}"/>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B03FEF-146F-3441-EC63-55651A0A512C}"/>
              </a:ext>
            </a:extLst>
          </p:cNvPr>
          <p:cNvSpPr>
            <a:spLocks noGrp="1"/>
          </p:cNvSpPr>
          <p:nvPr>
            <p:ph type="body" sz="quarter" idx="10"/>
          </p:nvPr>
        </p:nvSpPr>
        <p:spPr>
          <a:xfrm>
            <a:off x="353500" y="1268760"/>
            <a:ext cx="8429625" cy="4643438"/>
          </a:xfrm>
        </p:spPr>
        <p:txBody>
          <a:bodyPr/>
          <a:lstStyle/>
          <a:p>
            <a:pPr marL="0" indent="0">
              <a:buNone/>
            </a:pPr>
            <a:r>
              <a:rPr lang="en-US" altLang="ko-KR" sz="1600"/>
              <a:t>B. Metrics</a:t>
            </a:r>
          </a:p>
          <a:p>
            <a:pPr marL="0" indent="0">
              <a:buNone/>
            </a:pPr>
            <a:endParaRPr lang="en-US" altLang="ko-KR" sz="1600"/>
          </a:p>
          <a:p>
            <a:pPr marL="0" indent="0">
              <a:buNone/>
            </a:pPr>
            <a:r>
              <a:rPr lang="en-US" altLang="ko-KR" sz="1600"/>
              <a:t>Precision is derived from Intersection over Union (IoU), </a:t>
            </a:r>
          </a:p>
          <a:p>
            <a:pPr marL="0" indent="0">
              <a:buNone/>
            </a:pPr>
            <a:r>
              <a:rPr lang="en-US" altLang="ko-KR" sz="1600"/>
              <a:t>IoU : ratio of the area of overlap and the area of union between the ground truth and the</a:t>
            </a:r>
          </a:p>
          <a:p>
            <a:pPr marL="0" indent="0">
              <a:buNone/>
            </a:pPr>
            <a:r>
              <a:rPr lang="en-US" altLang="ko-KR" sz="1600"/>
              <a:t>predicted bounding box</a:t>
            </a:r>
          </a:p>
        </p:txBody>
      </p:sp>
      <p:sp>
        <p:nvSpPr>
          <p:cNvPr id="3" name="제목 2">
            <a:extLst>
              <a:ext uri="{FF2B5EF4-FFF2-40B4-BE49-F238E27FC236}">
                <a16:creationId xmlns:a16="http://schemas.microsoft.com/office/drawing/2014/main" id="{9E5D680C-DCAE-69E2-07D8-81AF508BA852}"/>
              </a:ext>
            </a:extLst>
          </p:cNvPr>
          <p:cNvSpPr>
            <a:spLocks noGrp="1"/>
          </p:cNvSpPr>
          <p:nvPr>
            <p:ph type="title"/>
          </p:nvPr>
        </p:nvSpPr>
        <p:spPr/>
        <p:txBody>
          <a:bodyPr/>
          <a:lstStyle/>
          <a:p>
            <a:r>
              <a:rPr lang="en-US" altLang="ko-KR"/>
              <a:t>III. DATASETS AND EVALUATION METRICS</a:t>
            </a:r>
            <a:endParaRPr lang="ko-KR" altLang="en-US"/>
          </a:p>
        </p:txBody>
      </p:sp>
      <p:sp>
        <p:nvSpPr>
          <p:cNvPr id="5" name="TextBox 4">
            <a:extLst>
              <a:ext uri="{FF2B5EF4-FFF2-40B4-BE49-F238E27FC236}">
                <a16:creationId xmlns:a16="http://schemas.microsoft.com/office/drawing/2014/main" id="{5689DFF5-52C2-C7B2-CDA1-BDB2E5DC8604}"/>
              </a:ext>
            </a:extLst>
          </p:cNvPr>
          <p:cNvSpPr txBox="1"/>
          <p:nvPr/>
        </p:nvSpPr>
        <p:spPr>
          <a:xfrm>
            <a:off x="7092280" y="6581001"/>
            <a:ext cx="5184576" cy="276999"/>
          </a:xfrm>
          <a:prstGeom prst="rect">
            <a:avLst/>
          </a:prstGeom>
          <a:noFill/>
        </p:spPr>
        <p:txBody>
          <a:bodyPr wrap="square">
            <a:spAutoFit/>
          </a:bodyPr>
          <a:lstStyle/>
          <a:p>
            <a:r>
              <a:rPr lang="en-US" altLang="ko-KR" sz="1200" i="1">
                <a:latin typeface="Arial" panose="020B0604020202020204" pitchFamily="34" charset="0"/>
                <a:cs typeface="Arial" panose="020B0604020202020204" pitchFamily="34" charset="0"/>
              </a:rPr>
              <a:t>https://oculus.tistory.com/98</a:t>
            </a:r>
            <a:endParaRPr lang="ko-KR" altLang="en-US" sz="1200" i="1">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6345434E-2AF0-6106-B68F-C8FA84BF0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369678"/>
            <a:ext cx="3688362" cy="287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5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E54F5-E422-A686-A716-088FE8C70967}"/>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A70C2DC-F2C5-9845-9803-C57382F501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543" y="2492896"/>
            <a:ext cx="7212937" cy="3736702"/>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5238260-9F5C-9C57-F306-FFA6057F6B5A}"/>
              </a:ext>
            </a:extLst>
          </p:cNvPr>
          <p:cNvSpPr>
            <a:spLocks noGrp="1"/>
          </p:cNvSpPr>
          <p:nvPr>
            <p:ph type="body" sz="quarter" idx="10"/>
          </p:nvPr>
        </p:nvSpPr>
        <p:spPr>
          <a:xfrm>
            <a:off x="353500" y="1268760"/>
            <a:ext cx="8429625" cy="4643438"/>
          </a:xfrm>
        </p:spPr>
        <p:txBody>
          <a:bodyPr/>
          <a:lstStyle/>
          <a:p>
            <a:pPr marL="0" indent="0">
              <a:buNone/>
            </a:pPr>
            <a:r>
              <a:rPr lang="en-US" altLang="ko-KR" sz="1600"/>
              <a:t>B. Metrics</a:t>
            </a:r>
          </a:p>
          <a:p>
            <a:pPr marL="0" indent="0">
              <a:buNone/>
            </a:pPr>
            <a:endParaRPr lang="en-US" altLang="ko-KR" sz="1600"/>
          </a:p>
          <a:p>
            <a:pPr marL="0" indent="0">
              <a:buNone/>
            </a:pPr>
            <a:r>
              <a:rPr lang="en-US" altLang="ko-KR" sz="1600"/>
              <a:t>Confusion Matrix</a:t>
            </a:r>
          </a:p>
          <a:p>
            <a:pPr marL="0" indent="0" algn="l">
              <a:buNone/>
            </a:pPr>
            <a:r>
              <a:rPr lang="en-US" altLang="ko-KR" sz="1600" i="0">
                <a:solidFill>
                  <a:srgbClr val="37352F"/>
                </a:solidFill>
                <a:effectLst/>
              </a:rPr>
              <a:t>TN(True Negative, Negative Negative) </a:t>
            </a:r>
          </a:p>
          <a:p>
            <a:pPr marL="0" indent="0" algn="l">
              <a:buNone/>
            </a:pPr>
            <a:r>
              <a:rPr lang="en-US" altLang="ko-KR" sz="1600" i="0">
                <a:solidFill>
                  <a:srgbClr val="37352F"/>
                </a:solidFill>
                <a:effectLst/>
              </a:rPr>
              <a:t>FP(False Positive, Negative Positive) </a:t>
            </a:r>
          </a:p>
          <a:p>
            <a:pPr marL="0" indent="0" algn="l">
              <a:buNone/>
            </a:pPr>
            <a:r>
              <a:rPr lang="en-US" altLang="ko-KR" sz="1600" i="0">
                <a:solidFill>
                  <a:srgbClr val="37352F"/>
                </a:solidFill>
                <a:effectLst/>
              </a:rPr>
              <a:t>FN(False Negative, Positive Negative) </a:t>
            </a:r>
          </a:p>
          <a:p>
            <a:pPr marL="0" indent="0" algn="l">
              <a:buNone/>
            </a:pPr>
            <a:r>
              <a:rPr lang="en-US" altLang="ko-KR" sz="1600" i="0">
                <a:solidFill>
                  <a:srgbClr val="37352F"/>
                </a:solidFill>
                <a:effectLst/>
              </a:rPr>
              <a:t>TP(True Positive, Positive Positive)</a:t>
            </a:r>
          </a:p>
          <a:p>
            <a:pPr marL="0" indent="0">
              <a:buNone/>
            </a:pPr>
            <a:endParaRPr lang="en-US" altLang="ko-KR" sz="1600"/>
          </a:p>
        </p:txBody>
      </p:sp>
      <p:sp>
        <p:nvSpPr>
          <p:cNvPr id="3" name="제목 2">
            <a:extLst>
              <a:ext uri="{FF2B5EF4-FFF2-40B4-BE49-F238E27FC236}">
                <a16:creationId xmlns:a16="http://schemas.microsoft.com/office/drawing/2014/main" id="{FC4B2E2C-E58F-49F8-51F3-12EB9152E090}"/>
              </a:ext>
            </a:extLst>
          </p:cNvPr>
          <p:cNvSpPr>
            <a:spLocks noGrp="1"/>
          </p:cNvSpPr>
          <p:nvPr>
            <p:ph type="title"/>
          </p:nvPr>
        </p:nvSpPr>
        <p:spPr/>
        <p:txBody>
          <a:bodyPr/>
          <a:lstStyle/>
          <a:p>
            <a:r>
              <a:rPr lang="en-US" altLang="ko-KR"/>
              <a:t>III. DATASETS AND EVALUATION METRICS</a:t>
            </a:r>
            <a:endParaRPr lang="ko-KR" altLang="en-US"/>
          </a:p>
        </p:txBody>
      </p:sp>
      <p:sp>
        <p:nvSpPr>
          <p:cNvPr id="5" name="TextBox 4">
            <a:extLst>
              <a:ext uri="{FF2B5EF4-FFF2-40B4-BE49-F238E27FC236}">
                <a16:creationId xmlns:a16="http://schemas.microsoft.com/office/drawing/2014/main" id="{98286263-9CFB-0049-31D6-132C221B669D}"/>
              </a:ext>
            </a:extLst>
          </p:cNvPr>
          <p:cNvSpPr txBox="1"/>
          <p:nvPr/>
        </p:nvSpPr>
        <p:spPr>
          <a:xfrm>
            <a:off x="5076056" y="6581001"/>
            <a:ext cx="7704856" cy="276999"/>
          </a:xfrm>
          <a:prstGeom prst="rect">
            <a:avLst/>
          </a:prstGeom>
          <a:noFill/>
        </p:spPr>
        <p:txBody>
          <a:bodyPr wrap="square">
            <a:spAutoFit/>
          </a:bodyPr>
          <a:lstStyle/>
          <a:p>
            <a:r>
              <a:rPr lang="en-US" altLang="ko-KR" sz="1200" i="1">
                <a:latin typeface="Arial" panose="020B0604020202020204" pitchFamily="34" charset="0"/>
                <a:cs typeface="Arial" panose="020B0604020202020204" pitchFamily="34" charset="0"/>
              </a:rPr>
              <a:t>https://driip.me/cc48042b-a3fa-4aa8-b559-383d9806baba</a:t>
            </a:r>
            <a:endParaRPr lang="ko-KR" altLang="en-US" sz="1200" i="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5146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9B3E9-7D11-DAAA-44E3-6CABE91169CE}"/>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185A92D-CA7B-D84F-225D-1567E06CDFBF}"/>
              </a:ext>
            </a:extLst>
          </p:cNvPr>
          <p:cNvSpPr>
            <a:spLocks noGrp="1"/>
          </p:cNvSpPr>
          <p:nvPr>
            <p:ph type="body" sz="quarter" idx="10"/>
          </p:nvPr>
        </p:nvSpPr>
        <p:spPr>
          <a:xfrm>
            <a:off x="353500" y="1268760"/>
            <a:ext cx="8429625" cy="4643438"/>
          </a:xfrm>
        </p:spPr>
        <p:txBody>
          <a:bodyPr/>
          <a:lstStyle/>
          <a:p>
            <a:pPr marL="0" indent="0">
              <a:buNone/>
            </a:pPr>
            <a:r>
              <a:rPr lang="en-US" altLang="ko-KR" sz="1600"/>
              <a:t>B. Metrics</a:t>
            </a:r>
          </a:p>
          <a:p>
            <a:pPr marL="0" indent="0">
              <a:buNone/>
            </a:pPr>
            <a:endParaRPr lang="en-US" altLang="ko-KR" sz="1600"/>
          </a:p>
          <a:p>
            <a:pPr marL="0" indent="0">
              <a:buNone/>
            </a:pPr>
            <a:endParaRPr lang="en-US" altLang="ko-KR" sz="1600"/>
          </a:p>
        </p:txBody>
      </p:sp>
      <p:sp>
        <p:nvSpPr>
          <p:cNvPr id="3" name="제목 2">
            <a:extLst>
              <a:ext uri="{FF2B5EF4-FFF2-40B4-BE49-F238E27FC236}">
                <a16:creationId xmlns:a16="http://schemas.microsoft.com/office/drawing/2014/main" id="{3F8E6D46-BE82-C06F-5BE1-1A8BC3089FD1}"/>
              </a:ext>
            </a:extLst>
          </p:cNvPr>
          <p:cNvSpPr>
            <a:spLocks noGrp="1"/>
          </p:cNvSpPr>
          <p:nvPr>
            <p:ph type="title"/>
          </p:nvPr>
        </p:nvSpPr>
        <p:spPr/>
        <p:txBody>
          <a:bodyPr/>
          <a:lstStyle/>
          <a:p>
            <a:r>
              <a:rPr lang="en-US" altLang="ko-KR"/>
              <a:t>III. DATASETS AND EVALUATION METRICS</a:t>
            </a:r>
            <a:endParaRPr lang="ko-KR" altLang="en-US"/>
          </a:p>
        </p:txBody>
      </p:sp>
      <p:sp>
        <p:nvSpPr>
          <p:cNvPr id="5" name="TextBox 4">
            <a:extLst>
              <a:ext uri="{FF2B5EF4-FFF2-40B4-BE49-F238E27FC236}">
                <a16:creationId xmlns:a16="http://schemas.microsoft.com/office/drawing/2014/main" id="{10C918C0-0CF0-C3C4-0865-9D4ED412A01B}"/>
              </a:ext>
            </a:extLst>
          </p:cNvPr>
          <p:cNvSpPr txBox="1"/>
          <p:nvPr/>
        </p:nvSpPr>
        <p:spPr>
          <a:xfrm>
            <a:off x="5076056" y="6581001"/>
            <a:ext cx="7704856" cy="276999"/>
          </a:xfrm>
          <a:prstGeom prst="rect">
            <a:avLst/>
          </a:prstGeom>
          <a:noFill/>
        </p:spPr>
        <p:txBody>
          <a:bodyPr wrap="square">
            <a:spAutoFit/>
          </a:bodyPr>
          <a:lstStyle/>
          <a:p>
            <a:r>
              <a:rPr lang="en-US" altLang="ko-KR" sz="1200" i="1">
                <a:latin typeface="Arial" panose="020B0604020202020204" pitchFamily="34" charset="0"/>
                <a:cs typeface="Arial" panose="020B0604020202020204" pitchFamily="34" charset="0"/>
              </a:rPr>
              <a:t>https://driip.me/cc48042b-a3fa-4aa8-b559-383d9806baba</a:t>
            </a:r>
            <a:endParaRPr lang="ko-KR" altLang="en-US" sz="1200" i="1">
              <a:latin typeface="Arial" panose="020B0604020202020204" pitchFamily="34" charset="0"/>
              <a:cs typeface="Arial" panose="020B0604020202020204" pitchFamily="34" charset="0"/>
            </a:endParaRPr>
          </a:p>
        </p:txBody>
      </p:sp>
      <p:pic>
        <p:nvPicPr>
          <p:cNvPr id="6" name="그림 5" descr="텍스트, 폰트, 스크린샷, 번호이(가) 표시된 사진&#10;&#10;자동 생성된 설명">
            <a:extLst>
              <a:ext uri="{FF2B5EF4-FFF2-40B4-BE49-F238E27FC236}">
                <a16:creationId xmlns:a16="http://schemas.microsoft.com/office/drawing/2014/main" id="{16C7F2A4-EBF1-6EFD-44CE-6BAC15D11852}"/>
              </a:ext>
            </a:extLst>
          </p:cNvPr>
          <p:cNvPicPr>
            <a:picLocks noChangeAspect="1"/>
          </p:cNvPicPr>
          <p:nvPr/>
        </p:nvPicPr>
        <p:blipFill rotWithShape="1">
          <a:blip r:embed="rId3">
            <a:extLst>
              <a:ext uri="{28A0092B-C50C-407E-A947-70E740481C1C}">
                <a14:useLocalDpi xmlns:a14="http://schemas.microsoft.com/office/drawing/2010/main" val="0"/>
              </a:ext>
            </a:extLst>
          </a:blip>
          <a:srcRect b="47925"/>
          <a:stretch/>
        </p:blipFill>
        <p:spPr>
          <a:xfrm>
            <a:off x="678875" y="1772816"/>
            <a:ext cx="6341397" cy="1525146"/>
          </a:xfrm>
          <a:prstGeom prst="rect">
            <a:avLst/>
          </a:prstGeom>
        </p:spPr>
      </p:pic>
      <p:pic>
        <p:nvPicPr>
          <p:cNvPr id="8" name="그림 7" descr="텍스트, 영수증, 폰트, 화이트이(가) 표시된 사진&#10;&#10;자동 생성된 설명">
            <a:extLst>
              <a:ext uri="{FF2B5EF4-FFF2-40B4-BE49-F238E27FC236}">
                <a16:creationId xmlns:a16="http://schemas.microsoft.com/office/drawing/2014/main" id="{80F749DF-F010-E42B-399C-6DA9397FDCB2}"/>
              </a:ext>
            </a:extLst>
          </p:cNvPr>
          <p:cNvPicPr>
            <a:picLocks noChangeAspect="1"/>
          </p:cNvPicPr>
          <p:nvPr/>
        </p:nvPicPr>
        <p:blipFill rotWithShape="1">
          <a:blip r:embed="rId4">
            <a:extLst>
              <a:ext uri="{28A0092B-C50C-407E-A947-70E740481C1C}">
                <a14:useLocalDpi xmlns:a14="http://schemas.microsoft.com/office/drawing/2010/main" val="0"/>
              </a:ext>
            </a:extLst>
          </a:blip>
          <a:srcRect l="17880" b="51161"/>
          <a:stretch/>
        </p:blipFill>
        <p:spPr>
          <a:xfrm>
            <a:off x="2356757" y="3212976"/>
            <a:ext cx="5239579" cy="887122"/>
          </a:xfrm>
          <a:prstGeom prst="rect">
            <a:avLst/>
          </a:prstGeom>
        </p:spPr>
      </p:pic>
      <p:pic>
        <p:nvPicPr>
          <p:cNvPr id="10" name="그림 9" descr="텍스트, 폰트, 스크린샷, 번호이(가) 표시된 사진&#10;&#10;자동 생성된 설명">
            <a:extLst>
              <a:ext uri="{FF2B5EF4-FFF2-40B4-BE49-F238E27FC236}">
                <a16:creationId xmlns:a16="http://schemas.microsoft.com/office/drawing/2014/main" id="{D8284E7E-7CD6-490B-4208-E657A05FA37F}"/>
              </a:ext>
            </a:extLst>
          </p:cNvPr>
          <p:cNvPicPr>
            <a:picLocks noChangeAspect="1"/>
          </p:cNvPicPr>
          <p:nvPr/>
        </p:nvPicPr>
        <p:blipFill rotWithShape="1">
          <a:blip r:embed="rId3">
            <a:extLst>
              <a:ext uri="{28A0092B-C50C-407E-A947-70E740481C1C}">
                <a14:useLocalDpi xmlns:a14="http://schemas.microsoft.com/office/drawing/2010/main" val="0"/>
              </a:ext>
            </a:extLst>
          </a:blip>
          <a:srcRect t="50000"/>
          <a:stretch/>
        </p:blipFill>
        <p:spPr>
          <a:xfrm>
            <a:off x="650316" y="4057392"/>
            <a:ext cx="6009916" cy="1387832"/>
          </a:xfrm>
          <a:prstGeom prst="rect">
            <a:avLst/>
          </a:prstGeom>
        </p:spPr>
      </p:pic>
      <p:pic>
        <p:nvPicPr>
          <p:cNvPr id="12" name="그림 11" descr="텍스트, 영수증, 폰트, 화이트이(가) 표시된 사진&#10;&#10;자동 생성된 설명">
            <a:extLst>
              <a:ext uri="{FF2B5EF4-FFF2-40B4-BE49-F238E27FC236}">
                <a16:creationId xmlns:a16="http://schemas.microsoft.com/office/drawing/2014/main" id="{2E2372A4-F9AE-07B4-6BD7-8588DE7A1A00}"/>
              </a:ext>
            </a:extLst>
          </p:cNvPr>
          <p:cNvPicPr>
            <a:picLocks noChangeAspect="1"/>
          </p:cNvPicPr>
          <p:nvPr/>
        </p:nvPicPr>
        <p:blipFill rotWithShape="1">
          <a:blip r:embed="rId4">
            <a:extLst>
              <a:ext uri="{28A0092B-C50C-407E-A947-70E740481C1C}">
                <a14:useLocalDpi xmlns:a14="http://schemas.microsoft.com/office/drawing/2010/main" val="0"/>
              </a:ext>
            </a:extLst>
          </a:blip>
          <a:srcRect l="27393" t="55780"/>
          <a:stretch/>
        </p:blipFill>
        <p:spPr>
          <a:xfrm>
            <a:off x="2023865" y="5336471"/>
            <a:ext cx="4780383" cy="828833"/>
          </a:xfrm>
          <a:prstGeom prst="rect">
            <a:avLst/>
          </a:prstGeom>
        </p:spPr>
      </p:pic>
    </p:spTree>
    <p:extLst>
      <p:ext uri="{BB962C8B-B14F-4D97-AF65-F5344CB8AC3E}">
        <p14:creationId xmlns:p14="http://schemas.microsoft.com/office/powerpoint/2010/main" val="636501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33416A4-1EBC-D430-4CA3-38830C31B2EE}"/>
              </a:ext>
            </a:extLst>
          </p:cNvPr>
          <p:cNvSpPr>
            <a:spLocks noGrp="1"/>
          </p:cNvSpPr>
          <p:nvPr>
            <p:ph type="body" sz="quarter" idx="10"/>
          </p:nvPr>
        </p:nvSpPr>
        <p:spPr/>
        <p:txBody>
          <a:bodyPr/>
          <a:lstStyle/>
          <a:p>
            <a:r>
              <a:rPr lang="en-US" altLang="ko-KR" sz="1600" b="0" i="0">
                <a:solidFill>
                  <a:srgbClr val="0D0D0D"/>
                </a:solidFill>
                <a:effectLst/>
              </a:rPr>
              <a:t>extract feature from the input image used by the model</a:t>
            </a:r>
          </a:p>
          <a:p>
            <a:r>
              <a:rPr lang="en-US" altLang="ko-KR" sz="1600" b="0" i="0">
                <a:solidFill>
                  <a:srgbClr val="0D0D0D"/>
                </a:solidFill>
                <a:effectLst/>
              </a:rPr>
              <a:t>discussed some milestone backbone architectures used in modern detectors</a:t>
            </a:r>
          </a:p>
          <a:p>
            <a:endParaRPr lang="en-US" altLang="ko-KR" sz="1600">
              <a:solidFill>
                <a:srgbClr val="0D0D0D"/>
              </a:solidFill>
            </a:endParaRPr>
          </a:p>
          <a:p>
            <a:pPr marL="0" indent="0">
              <a:buNone/>
            </a:pPr>
            <a:r>
              <a:rPr lang="en-US" altLang="ko-KR" sz="1600"/>
              <a:t>A. AlexNet : </a:t>
            </a:r>
          </a:p>
          <a:p>
            <a:r>
              <a:rPr lang="en-US" altLang="ko-KR" sz="1600"/>
              <a:t>a convolutional neural network architecture for image classification, which achieved high accuracy in the ImageNet competition</a:t>
            </a:r>
          </a:p>
          <a:p>
            <a:r>
              <a:rPr lang="en-US" altLang="ko-KR" sz="1600"/>
              <a:t>consists of convolutional and fully connected layers, utilizing multiple convolutional kernels to extract features from images</a:t>
            </a:r>
          </a:p>
          <a:p>
            <a:endParaRPr lang="en-US" altLang="ko-KR" sz="1600"/>
          </a:p>
          <a:p>
            <a:pPr marL="0" indent="0">
              <a:buNone/>
            </a:pPr>
            <a:r>
              <a:rPr lang="en-US" altLang="ko-KR" sz="1600"/>
              <a:t>B. VGG</a:t>
            </a:r>
            <a:r>
              <a:rPr lang="ko-KR" altLang="en-US" sz="1600"/>
              <a:t> </a:t>
            </a:r>
            <a:r>
              <a:rPr lang="en-US" altLang="ko-KR" sz="1600"/>
              <a:t>:</a:t>
            </a:r>
            <a:r>
              <a:rPr lang="ko-KR" altLang="en-US" sz="1600"/>
              <a:t> </a:t>
            </a:r>
            <a:endParaRPr lang="en-US" altLang="ko-KR" sz="1600"/>
          </a:p>
          <a:p>
            <a:r>
              <a:rPr lang="en-US" altLang="ko-KR" sz="1600"/>
              <a:t>utilizes small convolutional filters to construct networks of varying depths, achieving superior accuracy in tasks such as classification and localization. </a:t>
            </a:r>
          </a:p>
          <a:p>
            <a:r>
              <a:rPr lang="en-US" altLang="ko-KR" sz="1600"/>
              <a:t>one of the most widely used network backbones for object classification and detection models.</a:t>
            </a:r>
          </a:p>
        </p:txBody>
      </p:sp>
      <p:sp>
        <p:nvSpPr>
          <p:cNvPr id="3" name="제목 2">
            <a:extLst>
              <a:ext uri="{FF2B5EF4-FFF2-40B4-BE49-F238E27FC236}">
                <a16:creationId xmlns:a16="http://schemas.microsoft.com/office/drawing/2014/main" id="{D4E3A21F-0BD8-7B99-A692-C12F6FDEE941}"/>
              </a:ext>
            </a:extLst>
          </p:cNvPr>
          <p:cNvSpPr>
            <a:spLocks noGrp="1"/>
          </p:cNvSpPr>
          <p:nvPr>
            <p:ph type="title"/>
          </p:nvPr>
        </p:nvSpPr>
        <p:spPr/>
        <p:txBody>
          <a:bodyPr/>
          <a:lstStyle/>
          <a:p>
            <a:r>
              <a:rPr lang="en-US" altLang="ko-KR"/>
              <a:t>IV. BACKBONE ARCHITECTURES</a:t>
            </a:r>
            <a:endParaRPr lang="ko-KR" altLang="en-US"/>
          </a:p>
        </p:txBody>
      </p:sp>
    </p:spTree>
    <p:extLst>
      <p:ext uri="{BB962C8B-B14F-4D97-AF65-F5344CB8AC3E}">
        <p14:creationId xmlns:p14="http://schemas.microsoft.com/office/powerpoint/2010/main" val="428619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4362B-8C7B-484E-DC11-814D7A818274}"/>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C0805AA-869E-EC02-0C48-C3862031BFF9}"/>
              </a:ext>
            </a:extLst>
          </p:cNvPr>
          <p:cNvSpPr>
            <a:spLocks noGrp="1"/>
          </p:cNvSpPr>
          <p:nvPr>
            <p:ph type="body" sz="quarter" idx="10"/>
          </p:nvPr>
        </p:nvSpPr>
        <p:spPr/>
        <p:txBody>
          <a:bodyPr/>
          <a:lstStyle/>
          <a:p>
            <a:pPr marL="0" indent="0">
              <a:buNone/>
            </a:pPr>
            <a:r>
              <a:rPr lang="en-US" altLang="ko-KR" sz="1600"/>
              <a:t>C. GoogLeNet/Inception : </a:t>
            </a:r>
          </a:p>
          <a:p>
            <a:r>
              <a:rPr lang="en-US" altLang="ko-KR" sz="1600"/>
              <a:t>22-layer deep network that utilizes Inception modules, which consist of multiple-sized filters, to efficiently process input feature maps</a:t>
            </a:r>
          </a:p>
          <a:p>
            <a:r>
              <a:rPr lang="en-US" altLang="ko-KR" sz="1600"/>
              <a:t>introduced the concept of locally sparse connected architecture to reduce computation waste and overfitting</a:t>
            </a:r>
          </a:p>
          <a:p>
            <a:r>
              <a:rPr lang="en-US" altLang="ko-KR" sz="1600"/>
              <a:t>achieved high accuracy on the ImageNet dataset without external data</a:t>
            </a:r>
          </a:p>
          <a:p>
            <a:r>
              <a:rPr lang="en-US" altLang="ko-KR" sz="1600"/>
              <a:t>demonstrated the effectiveness of computation blocks in comparison to parameter-heavy networks</a:t>
            </a:r>
          </a:p>
          <a:p>
            <a:endParaRPr lang="en-US" altLang="ko-KR" sz="1600"/>
          </a:p>
          <a:p>
            <a:pPr marL="0" indent="0">
              <a:buNone/>
            </a:pPr>
            <a:r>
              <a:rPr lang="en-US" altLang="ko-KR" sz="1600"/>
              <a:t>D. ResNets :</a:t>
            </a:r>
          </a:p>
          <a:p>
            <a:r>
              <a:rPr lang="en-US" altLang="ko-KR" sz="1600"/>
              <a:t>residual learning to address the issue of accuracy degradation in deep neural networks.</a:t>
            </a:r>
          </a:p>
          <a:p>
            <a:r>
              <a:rPr lang="en-US" altLang="ko-KR" sz="1600"/>
              <a:t>perform element-wise addition between input and output, ResNet mitigates the problem without adding extra parameters or computational complexity. </a:t>
            </a:r>
          </a:p>
          <a:p>
            <a:endParaRPr lang="en-US" altLang="ko-KR" sz="1600"/>
          </a:p>
          <a:p>
            <a:endParaRPr lang="en-US" altLang="ko-KR" sz="1600"/>
          </a:p>
        </p:txBody>
      </p:sp>
      <p:sp>
        <p:nvSpPr>
          <p:cNvPr id="3" name="제목 2">
            <a:extLst>
              <a:ext uri="{FF2B5EF4-FFF2-40B4-BE49-F238E27FC236}">
                <a16:creationId xmlns:a16="http://schemas.microsoft.com/office/drawing/2014/main" id="{B5601A85-C9E2-214F-C602-3DD4A5A0C324}"/>
              </a:ext>
            </a:extLst>
          </p:cNvPr>
          <p:cNvSpPr>
            <a:spLocks noGrp="1"/>
          </p:cNvSpPr>
          <p:nvPr>
            <p:ph type="title"/>
          </p:nvPr>
        </p:nvSpPr>
        <p:spPr/>
        <p:txBody>
          <a:bodyPr/>
          <a:lstStyle/>
          <a:p>
            <a:r>
              <a:rPr lang="en-US" altLang="ko-KR"/>
              <a:t>IV. BACKBONE ARCHITECTURES</a:t>
            </a:r>
            <a:endParaRPr lang="ko-KR" altLang="en-US"/>
          </a:p>
        </p:txBody>
      </p:sp>
    </p:spTree>
    <p:extLst>
      <p:ext uri="{BB962C8B-B14F-4D97-AF65-F5344CB8AC3E}">
        <p14:creationId xmlns:p14="http://schemas.microsoft.com/office/powerpoint/2010/main" val="314702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5C6A3-FFEA-91D3-8F19-77C6B7F6B048}"/>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F286667-E745-1672-1781-9FD40CD13C1A}"/>
              </a:ext>
            </a:extLst>
          </p:cNvPr>
          <p:cNvSpPr>
            <a:spLocks noGrp="1"/>
          </p:cNvSpPr>
          <p:nvPr>
            <p:ph type="body" sz="quarter" idx="10"/>
          </p:nvPr>
        </p:nvSpPr>
        <p:spPr>
          <a:xfrm>
            <a:off x="357188" y="1124744"/>
            <a:ext cx="8429625" cy="4643438"/>
          </a:xfrm>
        </p:spPr>
        <p:txBody>
          <a:bodyPr/>
          <a:lstStyle/>
          <a:p>
            <a:pPr marL="0" indent="0">
              <a:buNone/>
            </a:pPr>
            <a:r>
              <a:rPr lang="en-US" altLang="ko-KR" sz="1600" b="0" i="0">
                <a:solidFill>
                  <a:srgbClr val="0D0D0D"/>
                </a:solidFill>
                <a:effectLst/>
              </a:rPr>
              <a:t>E. ResNeXt :</a:t>
            </a:r>
          </a:p>
          <a:p>
            <a:r>
              <a:rPr lang="en-US" altLang="ko-KR" sz="1600" b="0" i="0">
                <a:solidFill>
                  <a:srgbClr val="0D0D0D"/>
                </a:solidFill>
                <a:effectLst/>
              </a:rPr>
              <a:t>an advanced architecture derived from ResNet</a:t>
            </a:r>
          </a:p>
          <a:p>
            <a:r>
              <a:rPr lang="en-US" altLang="ko-KR" sz="1600" b="0" i="0">
                <a:solidFill>
                  <a:srgbClr val="0D0D0D"/>
                </a:solidFill>
                <a:effectLst/>
              </a:rPr>
              <a:t>offering a simpler and more efficient model</a:t>
            </a:r>
          </a:p>
          <a:p>
            <a:r>
              <a:rPr lang="en-US" altLang="ko-KR" sz="1600" b="0" i="0">
                <a:solidFill>
                  <a:srgbClr val="0D0D0D"/>
                </a:solidFill>
                <a:effectLst/>
              </a:rPr>
              <a:t>network is expanded and made easier to generalize</a:t>
            </a:r>
          </a:p>
          <a:p>
            <a:r>
              <a:rPr lang="en-US" altLang="ko-KR" sz="1600" b="0" i="0">
                <a:solidFill>
                  <a:srgbClr val="0D0D0D"/>
                </a:solidFill>
                <a:effectLst/>
              </a:rPr>
              <a:t>achieves high accuracy with fewer hyperparameters</a:t>
            </a:r>
          </a:p>
          <a:p>
            <a:endParaRPr lang="en-US" altLang="ko-KR" sz="1600">
              <a:solidFill>
                <a:srgbClr val="0D0D0D"/>
              </a:solidFill>
            </a:endParaRPr>
          </a:p>
          <a:p>
            <a:pPr marL="0" indent="0">
              <a:buNone/>
            </a:pPr>
            <a:r>
              <a:rPr lang="en-US" altLang="ko-KR" sz="1600" b="0" i="0">
                <a:solidFill>
                  <a:srgbClr val="0D0D0D"/>
                </a:solidFill>
                <a:effectLst/>
              </a:rPr>
              <a:t>F. CSPNet : </a:t>
            </a:r>
          </a:p>
          <a:p>
            <a:r>
              <a:rPr lang="en-US" altLang="ko-KR" sz="1600" b="0" i="0">
                <a:solidFill>
                  <a:srgbClr val="0D0D0D"/>
                </a:solidFill>
                <a:effectLst/>
              </a:rPr>
              <a:t>reduces redundant gradient information to decrease computational resources</a:t>
            </a:r>
          </a:p>
          <a:p>
            <a:r>
              <a:rPr lang="en-US" altLang="ko-KR" sz="1600" b="0" i="0">
                <a:solidFill>
                  <a:srgbClr val="0D0D0D"/>
                </a:solidFill>
                <a:effectLst/>
              </a:rPr>
              <a:t>achieves this by creating alternate paths for gradient flow within the network</a:t>
            </a:r>
          </a:p>
          <a:p>
            <a:r>
              <a:rPr lang="en-US" altLang="ko-KR" sz="1600" b="0" i="0">
                <a:solidFill>
                  <a:srgbClr val="0D0D0D"/>
                </a:solidFill>
                <a:effectLst/>
              </a:rPr>
              <a:t>Implementing CSPNet leads to a reduction in computational overhead by 10% to 20% while maintaining or improving accuracy.</a:t>
            </a:r>
          </a:p>
          <a:p>
            <a:endParaRPr lang="en-US" altLang="ko-KR" sz="1600">
              <a:solidFill>
                <a:srgbClr val="0D0D0D"/>
              </a:solidFill>
            </a:endParaRPr>
          </a:p>
          <a:p>
            <a:pPr marL="0" indent="0">
              <a:buNone/>
            </a:pPr>
            <a:r>
              <a:rPr lang="en-US" altLang="ko-KR" sz="1600" b="0" i="0">
                <a:solidFill>
                  <a:srgbClr val="0D0D0D"/>
                </a:solidFill>
                <a:effectLst/>
              </a:rPr>
              <a:t>G. EfficientNet :</a:t>
            </a:r>
          </a:p>
          <a:p>
            <a:r>
              <a:rPr lang="en-US" altLang="ko-KR" sz="1600" b="0" i="0">
                <a:solidFill>
                  <a:srgbClr val="0D0D0D"/>
                </a:solidFill>
                <a:effectLst/>
              </a:rPr>
              <a:t>an efficient and simple architecture based on network scaling</a:t>
            </a:r>
          </a:p>
          <a:p>
            <a:r>
              <a:rPr lang="en-US" altLang="ko-KR" sz="1600" b="0" i="0">
                <a:solidFill>
                  <a:srgbClr val="0D0D0D"/>
                </a:solidFill>
                <a:effectLst/>
              </a:rPr>
              <a:t>adopts a method of uniformly scaling depth, width, and resolution to enhance the model's performance</a:t>
            </a:r>
          </a:p>
        </p:txBody>
      </p:sp>
      <p:sp>
        <p:nvSpPr>
          <p:cNvPr id="3" name="제목 2">
            <a:extLst>
              <a:ext uri="{FF2B5EF4-FFF2-40B4-BE49-F238E27FC236}">
                <a16:creationId xmlns:a16="http://schemas.microsoft.com/office/drawing/2014/main" id="{049E87DC-D9DB-9A8E-A70C-F53E4419B4E5}"/>
              </a:ext>
            </a:extLst>
          </p:cNvPr>
          <p:cNvSpPr>
            <a:spLocks noGrp="1"/>
          </p:cNvSpPr>
          <p:nvPr>
            <p:ph type="title"/>
          </p:nvPr>
        </p:nvSpPr>
        <p:spPr/>
        <p:txBody>
          <a:bodyPr/>
          <a:lstStyle/>
          <a:p>
            <a:r>
              <a:rPr lang="en-US" altLang="ko-KR"/>
              <a:t>IV. BACKBONE ARCHITECTURES</a:t>
            </a:r>
            <a:endParaRPr lang="ko-KR" altLang="en-US"/>
          </a:p>
        </p:txBody>
      </p:sp>
    </p:spTree>
    <p:extLst>
      <p:ext uri="{BB962C8B-B14F-4D97-AF65-F5344CB8AC3E}">
        <p14:creationId xmlns:p14="http://schemas.microsoft.com/office/powerpoint/2010/main" val="3821808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622EDE1-81F6-7635-1F00-06699DBC3758}"/>
              </a:ext>
            </a:extLst>
          </p:cNvPr>
          <p:cNvSpPr>
            <a:spLocks noGrp="1"/>
          </p:cNvSpPr>
          <p:nvPr>
            <p:ph type="body" sz="quarter" idx="10"/>
          </p:nvPr>
        </p:nvSpPr>
        <p:spPr/>
        <p:txBody>
          <a:bodyPr/>
          <a:lstStyle/>
          <a:p>
            <a:r>
              <a:rPr lang="en-US" altLang="ko-KR" sz="1600"/>
              <a:t>FLOPs</a:t>
            </a:r>
            <a:r>
              <a:rPr lang="ko-KR" altLang="en-US" sz="1600"/>
              <a:t> </a:t>
            </a:r>
            <a:r>
              <a:rPr lang="en-US" altLang="ko-KR" sz="1600"/>
              <a:t>:</a:t>
            </a:r>
            <a:r>
              <a:rPr lang="ko-KR" altLang="en-US" sz="1600"/>
              <a:t> </a:t>
            </a:r>
            <a:r>
              <a:rPr lang="en-US" altLang="ko-KR" sz="1600"/>
              <a:t>Floating Point Operations per Second</a:t>
            </a:r>
            <a:endParaRPr lang="ko-KR" altLang="en-US" sz="1600"/>
          </a:p>
        </p:txBody>
      </p:sp>
      <p:sp>
        <p:nvSpPr>
          <p:cNvPr id="3" name="제목 2">
            <a:extLst>
              <a:ext uri="{FF2B5EF4-FFF2-40B4-BE49-F238E27FC236}">
                <a16:creationId xmlns:a16="http://schemas.microsoft.com/office/drawing/2014/main" id="{B3B230DF-CE4B-4C90-D5CB-3149A17EAA8A}"/>
              </a:ext>
            </a:extLst>
          </p:cNvPr>
          <p:cNvSpPr>
            <a:spLocks noGrp="1"/>
          </p:cNvSpPr>
          <p:nvPr>
            <p:ph type="title"/>
          </p:nvPr>
        </p:nvSpPr>
        <p:spPr/>
        <p:txBody>
          <a:bodyPr/>
          <a:lstStyle/>
          <a:p>
            <a:r>
              <a:rPr lang="en-US" altLang="ko-KR"/>
              <a:t>IV. BACKBONE ARCHITECTURES</a:t>
            </a:r>
            <a:endParaRPr lang="ko-KR" altLang="en-US"/>
          </a:p>
        </p:txBody>
      </p:sp>
      <p:pic>
        <p:nvPicPr>
          <p:cNvPr id="5" name="그림 4" descr="텍스트, 스크린샷, 폰트, 번호이(가) 표시된 사진&#10;&#10;자동 생성된 설명">
            <a:extLst>
              <a:ext uri="{FF2B5EF4-FFF2-40B4-BE49-F238E27FC236}">
                <a16:creationId xmlns:a16="http://schemas.microsoft.com/office/drawing/2014/main" id="{DAF12FCA-E17F-5554-D698-FDFAF26AF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2276872"/>
            <a:ext cx="6480720" cy="2511907"/>
          </a:xfrm>
          <a:prstGeom prst="rect">
            <a:avLst/>
          </a:prstGeom>
        </p:spPr>
      </p:pic>
    </p:spTree>
    <p:extLst>
      <p:ext uri="{BB962C8B-B14F-4D97-AF65-F5344CB8AC3E}">
        <p14:creationId xmlns:p14="http://schemas.microsoft.com/office/powerpoint/2010/main" val="3166461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E70D93C-1C77-A82F-373C-7676BB66E6AF}"/>
              </a:ext>
            </a:extLst>
          </p:cNvPr>
          <p:cNvSpPr>
            <a:spLocks noGrp="1"/>
          </p:cNvSpPr>
          <p:nvPr>
            <p:ph type="body" sz="quarter" idx="10"/>
          </p:nvPr>
        </p:nvSpPr>
        <p:spPr/>
        <p:txBody>
          <a:bodyPr/>
          <a:lstStyle/>
          <a:p>
            <a:pPr marL="0" indent="0">
              <a:buNone/>
            </a:pPr>
            <a:r>
              <a:rPr lang="en-US" altLang="ko-KR" sz="1600"/>
              <a:t>A. Pioneer Work</a:t>
            </a:r>
          </a:p>
          <a:p>
            <a:endParaRPr lang="en-US" altLang="ko-KR" sz="1600"/>
          </a:p>
          <a:p>
            <a:r>
              <a:rPr lang="en-US" altLang="ko-KR" sz="1600"/>
              <a:t>Viola-Jones: a precise and fast algorithm specialized in face detection, still widely used in small devices.</a:t>
            </a:r>
          </a:p>
          <a:p>
            <a:endParaRPr lang="en-US" altLang="ko-KR" sz="1600"/>
          </a:p>
          <a:p>
            <a:r>
              <a:rPr lang="en-US" altLang="ko-KR" sz="1600"/>
              <a:t>HOG Detector: extracts features by utilizing gradients and orientations of edges for object detection, proposed specifically for pedestrian detection.</a:t>
            </a:r>
          </a:p>
          <a:p>
            <a:endParaRPr lang="en-US" altLang="ko-KR" sz="1600"/>
          </a:p>
          <a:p>
            <a:r>
              <a:rPr lang="en-US" altLang="ko-KR" sz="1600"/>
              <a:t>DPM: DPM detects objects using individual object parts and achieves higher accuracy than HOG by segmenting objects into parts and generating detections through composition.</a:t>
            </a:r>
            <a:endParaRPr lang="ko-KR" altLang="en-US" sz="1600"/>
          </a:p>
        </p:txBody>
      </p:sp>
      <p:sp>
        <p:nvSpPr>
          <p:cNvPr id="3" name="제목 2">
            <a:extLst>
              <a:ext uri="{FF2B5EF4-FFF2-40B4-BE49-F238E27FC236}">
                <a16:creationId xmlns:a16="http://schemas.microsoft.com/office/drawing/2014/main" id="{A9068DB5-C3E4-FF21-D455-94AC4D0BB501}"/>
              </a:ext>
            </a:extLst>
          </p:cNvPr>
          <p:cNvSpPr>
            <a:spLocks noGrp="1"/>
          </p:cNvSpPr>
          <p:nvPr>
            <p:ph type="title"/>
          </p:nvPr>
        </p:nvSpPr>
        <p:spPr/>
        <p:txBody>
          <a:bodyPr/>
          <a:lstStyle/>
          <a:p>
            <a:r>
              <a:rPr lang="en-US" altLang="ko-KR"/>
              <a:t>V. OBJECT DETECTORS</a:t>
            </a:r>
            <a:endParaRPr lang="ko-KR" altLang="en-US"/>
          </a:p>
        </p:txBody>
      </p:sp>
    </p:spTree>
    <p:extLst>
      <p:ext uri="{BB962C8B-B14F-4D97-AF65-F5344CB8AC3E}">
        <p14:creationId xmlns:p14="http://schemas.microsoft.com/office/powerpoint/2010/main" val="3514673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50A310C-1643-75A9-3BE1-F6833114CA35}"/>
              </a:ext>
            </a:extLst>
          </p:cNvPr>
          <p:cNvSpPr>
            <a:spLocks noGrp="1"/>
          </p:cNvSpPr>
          <p:nvPr>
            <p:ph type="body" sz="quarter" idx="10"/>
          </p:nvPr>
        </p:nvSpPr>
        <p:spPr>
          <a:xfrm>
            <a:off x="357188" y="1196752"/>
            <a:ext cx="8429625" cy="4643438"/>
          </a:xfrm>
        </p:spPr>
        <p:txBody>
          <a:bodyPr/>
          <a:lstStyle/>
          <a:p>
            <a:pPr marL="0" indent="0">
              <a:buNone/>
            </a:pPr>
            <a:r>
              <a:rPr lang="en-US" altLang="ko-KR" sz="1800" b="1"/>
              <a:t>B. Two-Stage Detectors</a:t>
            </a:r>
          </a:p>
          <a:p>
            <a:pPr marL="0" indent="0">
              <a:buNone/>
            </a:pPr>
            <a:r>
              <a:rPr lang="en-US" altLang="ko-KR" sz="1600"/>
              <a:t>1) R-CNN</a:t>
            </a:r>
          </a:p>
          <a:p>
            <a:r>
              <a:rPr lang="en-US" altLang="ko-KR" sz="1600"/>
              <a:t>employs a region proposal module with Selective Search to generate 2000 object candidates, followed by a CNN for feature extraction</a:t>
            </a:r>
          </a:p>
          <a:p>
            <a:r>
              <a:rPr lang="en-US" altLang="ko-KR" sz="1600"/>
              <a:t>fed into class-specific SVMs for confidence scoring, and bounding boxes are predicted using a regressor</a:t>
            </a:r>
          </a:p>
          <a:p>
            <a:r>
              <a:rPr lang="en-US" altLang="ko-KR" sz="1600"/>
              <a:t>multistage training process was slow, complex, and resource-intensive, limiting its practicality</a:t>
            </a:r>
          </a:p>
          <a:p>
            <a:endParaRPr lang="en-US" altLang="ko-KR" sz="1600"/>
          </a:p>
        </p:txBody>
      </p:sp>
      <p:sp>
        <p:nvSpPr>
          <p:cNvPr id="3" name="제목 2">
            <a:extLst>
              <a:ext uri="{FF2B5EF4-FFF2-40B4-BE49-F238E27FC236}">
                <a16:creationId xmlns:a16="http://schemas.microsoft.com/office/drawing/2014/main" id="{2DC969C3-C7B2-6DF9-54A7-10A9A56C1F70}"/>
              </a:ext>
            </a:extLst>
          </p:cNvPr>
          <p:cNvSpPr>
            <a:spLocks noGrp="1"/>
          </p:cNvSpPr>
          <p:nvPr>
            <p:ph type="title"/>
          </p:nvPr>
        </p:nvSpPr>
        <p:spPr/>
        <p:txBody>
          <a:bodyPr/>
          <a:lstStyle/>
          <a:p>
            <a:r>
              <a:rPr lang="en-US" altLang="ko-KR"/>
              <a:t>V. OBJECT DETECTORS</a:t>
            </a:r>
            <a:endParaRPr lang="ko-KR" altLang="en-US"/>
          </a:p>
        </p:txBody>
      </p:sp>
      <p:pic>
        <p:nvPicPr>
          <p:cNvPr id="5" name="그림 4" descr="스크린샷, 텍스트, 직사각형, 디자인이(가) 표시된 사진&#10;&#10;자동 생성된 설명">
            <a:extLst>
              <a:ext uri="{FF2B5EF4-FFF2-40B4-BE49-F238E27FC236}">
                <a16:creationId xmlns:a16="http://schemas.microsoft.com/office/drawing/2014/main" id="{CB4FEC4E-14BF-6C7B-1B14-56CE2BEF5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281" y="3789040"/>
            <a:ext cx="7496175" cy="2705100"/>
          </a:xfrm>
          <a:prstGeom prst="rect">
            <a:avLst/>
          </a:prstGeom>
        </p:spPr>
      </p:pic>
    </p:spTree>
    <p:extLst>
      <p:ext uri="{BB962C8B-B14F-4D97-AF65-F5344CB8AC3E}">
        <p14:creationId xmlns:p14="http://schemas.microsoft.com/office/powerpoint/2010/main" val="332906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C21DBBD-1F8D-9662-6ADC-4E1645520458}"/>
              </a:ext>
            </a:extLst>
          </p:cNvPr>
          <p:cNvSpPr>
            <a:spLocks noGrp="1"/>
          </p:cNvSpPr>
          <p:nvPr>
            <p:ph type="body" sz="quarter" idx="10"/>
          </p:nvPr>
        </p:nvSpPr>
        <p:spPr/>
        <p:txBody>
          <a:bodyPr/>
          <a:lstStyle/>
          <a:p>
            <a:pPr marL="0" indent="0">
              <a:lnSpc>
                <a:spcPct val="150000"/>
              </a:lnSpc>
              <a:buNone/>
            </a:pPr>
            <a:r>
              <a:rPr lang="en-US" altLang="ko-KR" sz="1600"/>
              <a:t>Briefly explain object detection </a:t>
            </a:r>
          </a:p>
          <a:p>
            <a:pPr>
              <a:lnSpc>
                <a:spcPct val="150000"/>
              </a:lnSpc>
            </a:pPr>
            <a:r>
              <a:rPr lang="en-US" altLang="ko-KR" sz="1600"/>
              <a:t>identifying and localizing all instances of an object (like cars, humans, street signs, etc.) within the field of view</a:t>
            </a:r>
          </a:p>
          <a:p>
            <a:pPr>
              <a:lnSpc>
                <a:spcPct val="150000"/>
              </a:lnSpc>
            </a:pPr>
            <a:endParaRPr lang="en-US" altLang="ko-KR" sz="1000"/>
          </a:p>
          <a:p>
            <a:pPr marL="0" indent="0">
              <a:lnSpc>
                <a:spcPct val="150000"/>
              </a:lnSpc>
              <a:buNone/>
            </a:pPr>
            <a:r>
              <a:rPr lang="en-US" altLang="ko-KR" sz="1600"/>
              <a:t>Briefly summarizes the development of object detection</a:t>
            </a:r>
          </a:p>
          <a:p>
            <a:pPr>
              <a:lnSpc>
                <a:spcPct val="150000"/>
              </a:lnSpc>
            </a:pPr>
            <a:r>
              <a:rPr lang="en-US" altLang="ko-KR" sz="1600"/>
              <a:t>ensemble of hand-crafted feature extractors - CNNs and deep learning</a:t>
            </a:r>
          </a:p>
          <a:p>
            <a:pPr>
              <a:lnSpc>
                <a:spcPct val="150000"/>
              </a:lnSpc>
            </a:pPr>
            <a:endParaRPr lang="en-US" altLang="ko-KR" sz="1000"/>
          </a:p>
          <a:p>
            <a:pPr marL="0" indent="0">
              <a:lnSpc>
                <a:spcPct val="150000"/>
              </a:lnSpc>
              <a:buNone/>
            </a:pPr>
            <a:r>
              <a:rPr lang="en-US" altLang="ko-KR" sz="1800"/>
              <a:t>main contributions of this paper</a:t>
            </a:r>
          </a:p>
          <a:p>
            <a:pPr>
              <a:lnSpc>
                <a:spcPct val="150000"/>
              </a:lnSpc>
            </a:pPr>
            <a:r>
              <a:rPr lang="en-US" altLang="ko-KR" sz="1600"/>
              <a:t>1) provides an in-depth analysis of major object detectors in both categories – single and two stage detectors, take historic look at the evolution of these methods</a:t>
            </a:r>
          </a:p>
          <a:p>
            <a:pPr>
              <a:lnSpc>
                <a:spcPct val="150000"/>
              </a:lnSpc>
            </a:pPr>
            <a:r>
              <a:rPr lang="en-US" altLang="ko-KR" sz="1600"/>
              <a:t>2) present a detailed evaluation of the landmark backbone architectures and lightweight models (could not find any paper which provides a broad overview of both these topics)</a:t>
            </a:r>
          </a:p>
          <a:p>
            <a:endParaRPr lang="en-US" altLang="ko-KR" sz="1400"/>
          </a:p>
        </p:txBody>
      </p:sp>
      <p:sp>
        <p:nvSpPr>
          <p:cNvPr id="3" name="제목 2">
            <a:extLst>
              <a:ext uri="{FF2B5EF4-FFF2-40B4-BE49-F238E27FC236}">
                <a16:creationId xmlns:a16="http://schemas.microsoft.com/office/drawing/2014/main" id="{71ADBB36-2E74-A30A-EAF0-1A8263DCCD09}"/>
              </a:ext>
            </a:extLst>
          </p:cNvPr>
          <p:cNvSpPr>
            <a:spLocks noGrp="1"/>
          </p:cNvSpPr>
          <p:nvPr>
            <p:ph type="title"/>
          </p:nvPr>
        </p:nvSpPr>
        <p:spPr/>
        <p:txBody>
          <a:bodyPr/>
          <a:lstStyle/>
          <a:p>
            <a:r>
              <a:rPr lang="en-US" altLang="ko-KR" sz="3200"/>
              <a:t>I. INTRODUCTION</a:t>
            </a:r>
            <a:endParaRPr lang="ko-KR" altLang="en-US"/>
          </a:p>
        </p:txBody>
      </p:sp>
    </p:spTree>
    <p:extLst>
      <p:ext uri="{BB962C8B-B14F-4D97-AF65-F5344CB8AC3E}">
        <p14:creationId xmlns:p14="http://schemas.microsoft.com/office/powerpoint/2010/main" val="55169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92FA3-D026-C9FC-7A6D-18E4277A5D57}"/>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04961C4-A379-C63A-765E-4C716AB3A3EE}"/>
              </a:ext>
            </a:extLst>
          </p:cNvPr>
          <p:cNvSpPr>
            <a:spLocks noGrp="1"/>
          </p:cNvSpPr>
          <p:nvPr>
            <p:ph type="body" sz="quarter" idx="10"/>
          </p:nvPr>
        </p:nvSpPr>
        <p:spPr/>
        <p:txBody>
          <a:bodyPr/>
          <a:lstStyle/>
          <a:p>
            <a:pPr marL="0" indent="0">
              <a:buNone/>
            </a:pPr>
            <a:r>
              <a:rPr lang="en-US" altLang="ko-KR" sz="1600"/>
              <a:t>2) SPP-Net:</a:t>
            </a:r>
          </a:p>
          <a:p>
            <a:r>
              <a:rPr lang="en-US" altLang="ko-KR" sz="1600"/>
              <a:t>utilizes Spatial Pyramid Pooling (SPP) layer to process images of arbitrary size or aspect ratio, making the network independent of size/aspect ratio and reducing computations</a:t>
            </a:r>
          </a:p>
          <a:p>
            <a:r>
              <a:rPr lang="en-US" altLang="ko-KR" sz="1600"/>
              <a:t>Candidate windows are generated using the selective search algorithm, mapped onto feature maps, and converted into fixed length representations before being passed to SVM classifiers for class prediction and scoring</a:t>
            </a:r>
            <a:endParaRPr lang="ko-KR" altLang="en-US" sz="1600"/>
          </a:p>
        </p:txBody>
      </p:sp>
      <p:sp>
        <p:nvSpPr>
          <p:cNvPr id="3" name="제목 2">
            <a:extLst>
              <a:ext uri="{FF2B5EF4-FFF2-40B4-BE49-F238E27FC236}">
                <a16:creationId xmlns:a16="http://schemas.microsoft.com/office/drawing/2014/main" id="{92885341-2A15-9A69-9AEC-1C20F4F8EA5E}"/>
              </a:ext>
            </a:extLst>
          </p:cNvPr>
          <p:cNvSpPr>
            <a:spLocks noGrp="1"/>
          </p:cNvSpPr>
          <p:nvPr>
            <p:ph type="title"/>
          </p:nvPr>
        </p:nvSpPr>
        <p:spPr/>
        <p:txBody>
          <a:bodyPr/>
          <a:lstStyle/>
          <a:p>
            <a:r>
              <a:rPr lang="en-US" altLang="ko-KR"/>
              <a:t>V. OBJECT DETECTORS</a:t>
            </a:r>
            <a:endParaRPr lang="ko-KR" altLang="en-US"/>
          </a:p>
        </p:txBody>
      </p:sp>
      <p:pic>
        <p:nvPicPr>
          <p:cNvPr id="5" name="그림 4" descr="도표, 스크린샷, 평면도, 직사각형이(가) 표시된 사진&#10;&#10;자동 생성된 설명">
            <a:extLst>
              <a:ext uri="{FF2B5EF4-FFF2-40B4-BE49-F238E27FC236}">
                <a16:creationId xmlns:a16="http://schemas.microsoft.com/office/drawing/2014/main" id="{B6728B15-B4DB-4DB0-4D14-C773D612D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7" y="3789040"/>
            <a:ext cx="7496175" cy="2705100"/>
          </a:xfrm>
          <a:prstGeom prst="rect">
            <a:avLst/>
          </a:prstGeom>
        </p:spPr>
      </p:pic>
    </p:spTree>
    <p:extLst>
      <p:ext uri="{BB962C8B-B14F-4D97-AF65-F5344CB8AC3E}">
        <p14:creationId xmlns:p14="http://schemas.microsoft.com/office/powerpoint/2010/main" val="364295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CE63E15-4559-950D-07E1-AECCDEE47BBC}"/>
              </a:ext>
            </a:extLst>
          </p:cNvPr>
          <p:cNvSpPr>
            <a:spLocks noGrp="1"/>
          </p:cNvSpPr>
          <p:nvPr>
            <p:ph type="body" sz="quarter" idx="10"/>
          </p:nvPr>
        </p:nvSpPr>
        <p:spPr/>
        <p:txBody>
          <a:bodyPr/>
          <a:lstStyle/>
          <a:p>
            <a:pPr marL="0" indent="0">
              <a:buNone/>
            </a:pPr>
            <a:r>
              <a:rPr lang="en-US" altLang="ko-KR" sz="1600"/>
              <a:t>3) Fast R-CNN</a:t>
            </a:r>
          </a:p>
          <a:p>
            <a:r>
              <a:rPr lang="en-US" altLang="ko-KR" sz="1600"/>
              <a:t>single end-to-end trainable system</a:t>
            </a:r>
          </a:p>
          <a:p>
            <a:r>
              <a:rPr lang="en-US" altLang="ko-KR" sz="1600"/>
              <a:t>utilizes a RoI pooling layer to map object proposals to feature maps, simplifying the architecture and introducing a new loss function for improved performance</a:t>
            </a:r>
          </a:p>
          <a:p>
            <a:r>
              <a:rPr lang="en-US" altLang="ko-KR" sz="1600"/>
              <a:t>significantly increased speed (146x faster than R-CNN)</a:t>
            </a:r>
          </a:p>
          <a:p>
            <a:r>
              <a:rPr lang="en-US" altLang="ko-KR" sz="1600"/>
              <a:t>near real-time object detection</a:t>
            </a:r>
          </a:p>
        </p:txBody>
      </p:sp>
      <p:sp>
        <p:nvSpPr>
          <p:cNvPr id="3" name="제목 2">
            <a:extLst>
              <a:ext uri="{FF2B5EF4-FFF2-40B4-BE49-F238E27FC236}">
                <a16:creationId xmlns:a16="http://schemas.microsoft.com/office/drawing/2014/main" id="{5FF23E82-F623-5C3D-8156-088A0D499DAE}"/>
              </a:ext>
            </a:extLst>
          </p:cNvPr>
          <p:cNvSpPr>
            <a:spLocks noGrp="1"/>
          </p:cNvSpPr>
          <p:nvPr>
            <p:ph type="title"/>
          </p:nvPr>
        </p:nvSpPr>
        <p:spPr/>
        <p:txBody>
          <a:bodyPr/>
          <a:lstStyle/>
          <a:p>
            <a:r>
              <a:rPr lang="en-US" altLang="ko-KR"/>
              <a:t>V. OBJECT DETECTORS</a:t>
            </a:r>
            <a:endParaRPr lang="ko-KR" altLang="en-US"/>
          </a:p>
        </p:txBody>
      </p:sp>
      <p:pic>
        <p:nvPicPr>
          <p:cNvPr id="5" name="그림 4" descr="텍스트, 스크린샷, 도표, 평면도이(가) 표시된 사진&#10;&#10;자동 생성된 설명">
            <a:extLst>
              <a:ext uri="{FF2B5EF4-FFF2-40B4-BE49-F238E27FC236}">
                <a16:creationId xmlns:a16="http://schemas.microsoft.com/office/drawing/2014/main" id="{919644F8-CD3A-AB22-3F71-B0BBB4CE4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7" y="3573016"/>
            <a:ext cx="7496175" cy="2705100"/>
          </a:xfrm>
          <a:prstGeom prst="rect">
            <a:avLst/>
          </a:prstGeom>
        </p:spPr>
      </p:pic>
    </p:spTree>
    <p:extLst>
      <p:ext uri="{BB962C8B-B14F-4D97-AF65-F5344CB8AC3E}">
        <p14:creationId xmlns:p14="http://schemas.microsoft.com/office/powerpoint/2010/main" val="78879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FD32A-9CA3-F48C-E95D-BB7D6259E343}"/>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D835252-7ED0-173A-954F-44CA46A114C6}"/>
              </a:ext>
            </a:extLst>
          </p:cNvPr>
          <p:cNvSpPr>
            <a:spLocks noGrp="1"/>
          </p:cNvSpPr>
          <p:nvPr>
            <p:ph type="body" sz="quarter" idx="10"/>
          </p:nvPr>
        </p:nvSpPr>
        <p:spPr/>
        <p:txBody>
          <a:bodyPr/>
          <a:lstStyle/>
          <a:p>
            <a:pPr marL="0" indent="0">
              <a:buNone/>
            </a:pPr>
            <a:r>
              <a:rPr lang="en-US" altLang="ko-KR" sz="1600"/>
              <a:t>4) Faster R-CNN:</a:t>
            </a:r>
          </a:p>
          <a:p>
            <a:r>
              <a:rPr lang="en-US" altLang="ko-KR" sz="1600"/>
              <a:t>RPN: fully convolutional network that takes an arbitrary input image and outputs candidate windows</a:t>
            </a:r>
          </a:p>
          <a:p>
            <a:r>
              <a:rPr lang="en-US" altLang="ko-KR" sz="1600"/>
              <a:t>RPN introduces anchor boxes to use multiple bounding boxes with various aspect ratios and localizes objects</a:t>
            </a:r>
          </a:p>
          <a:p>
            <a:r>
              <a:rPr lang="en-US" altLang="ko-KR" sz="1600"/>
              <a:t>Faster R-CNN improves upon the previous Fast R-CNN, achieving more than a 3% increase in detection accuracy and significantly reducing inference time, allowing it to run almost in real-time</a:t>
            </a:r>
            <a:endParaRPr lang="ko-KR" altLang="en-US" sz="1600"/>
          </a:p>
        </p:txBody>
      </p:sp>
      <p:sp>
        <p:nvSpPr>
          <p:cNvPr id="3" name="제목 2">
            <a:extLst>
              <a:ext uri="{FF2B5EF4-FFF2-40B4-BE49-F238E27FC236}">
                <a16:creationId xmlns:a16="http://schemas.microsoft.com/office/drawing/2014/main" id="{4FF73D4B-5CDA-221E-D8D5-93C82DE950B3}"/>
              </a:ext>
            </a:extLst>
          </p:cNvPr>
          <p:cNvSpPr>
            <a:spLocks noGrp="1"/>
          </p:cNvSpPr>
          <p:nvPr>
            <p:ph type="title"/>
          </p:nvPr>
        </p:nvSpPr>
        <p:spPr/>
        <p:txBody>
          <a:bodyPr/>
          <a:lstStyle/>
          <a:p>
            <a:r>
              <a:rPr lang="en-US" altLang="ko-KR"/>
              <a:t>V. OBJECT DETECTORS</a:t>
            </a:r>
            <a:endParaRPr lang="ko-KR" altLang="en-US"/>
          </a:p>
        </p:txBody>
      </p:sp>
      <p:pic>
        <p:nvPicPr>
          <p:cNvPr id="5" name="그림 4" descr="스크린샷, 텍스트, 도표, 직사각형이(가) 표시된 사진&#10;&#10;자동 생성된 설명">
            <a:extLst>
              <a:ext uri="{FF2B5EF4-FFF2-40B4-BE49-F238E27FC236}">
                <a16:creationId xmlns:a16="http://schemas.microsoft.com/office/drawing/2014/main" id="{655B2F06-122F-E843-7B8D-9A228665F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281" y="3676228"/>
            <a:ext cx="7496175" cy="2705100"/>
          </a:xfrm>
          <a:prstGeom prst="rect">
            <a:avLst/>
          </a:prstGeom>
        </p:spPr>
      </p:pic>
    </p:spTree>
    <p:extLst>
      <p:ext uri="{BB962C8B-B14F-4D97-AF65-F5344CB8AC3E}">
        <p14:creationId xmlns:p14="http://schemas.microsoft.com/office/powerpoint/2010/main" val="2869281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B518347-9BE6-8DFF-C145-FA40490CBB4B}"/>
              </a:ext>
            </a:extLst>
          </p:cNvPr>
          <p:cNvSpPr>
            <a:spLocks noGrp="1"/>
          </p:cNvSpPr>
          <p:nvPr>
            <p:ph type="body" sz="quarter" idx="10"/>
          </p:nvPr>
        </p:nvSpPr>
        <p:spPr>
          <a:xfrm>
            <a:off x="357188" y="1268760"/>
            <a:ext cx="8429625" cy="4643438"/>
          </a:xfrm>
        </p:spPr>
        <p:txBody>
          <a:bodyPr/>
          <a:lstStyle/>
          <a:p>
            <a:pPr marL="0" indent="0">
              <a:buNone/>
            </a:pPr>
            <a:r>
              <a:rPr lang="en-US" altLang="ko-KR" sz="1600"/>
              <a:t>5) FPN</a:t>
            </a:r>
          </a:p>
          <a:p>
            <a:r>
              <a:rPr lang="en-US" altLang="ko-KR" sz="1600"/>
              <a:t>utilizes an image pyramid to generate a feature pyramid at multiple levels</a:t>
            </a:r>
          </a:p>
          <a:p>
            <a:r>
              <a:rPr lang="en-US" altLang="ko-KR" sz="1600"/>
              <a:t>enhancing the detection of small objects</a:t>
            </a:r>
          </a:p>
          <a:p>
            <a:r>
              <a:rPr lang="en-US" altLang="ko-KR" sz="1600"/>
              <a:t>substantial increase in inference time</a:t>
            </a:r>
          </a:p>
          <a:p>
            <a:r>
              <a:rPr lang="en-US" altLang="ko-KR" sz="1600"/>
              <a:t>top-down architecture with lateral connections to construct high-level semantic features across different scales and serves as the RPN for a ResNet-101 based Faster R-CNN </a:t>
            </a:r>
          </a:p>
          <a:p>
            <a:r>
              <a:rPr lang="en-US" altLang="ko-KR" sz="1600"/>
              <a:t>standard component in future detection models</a:t>
            </a:r>
          </a:p>
          <a:p>
            <a:r>
              <a:rPr lang="en-US" altLang="ko-KR" sz="1600"/>
              <a:t>improving accuracy across the board and inspiring the development of other enhanced networks like PANet, NAS-FPN, and the state-of-the-art detector, EfficientNet.</a:t>
            </a:r>
            <a:endParaRPr lang="ko-KR" altLang="en-US" sz="1600"/>
          </a:p>
        </p:txBody>
      </p:sp>
      <p:sp>
        <p:nvSpPr>
          <p:cNvPr id="3" name="제목 2">
            <a:extLst>
              <a:ext uri="{FF2B5EF4-FFF2-40B4-BE49-F238E27FC236}">
                <a16:creationId xmlns:a16="http://schemas.microsoft.com/office/drawing/2014/main" id="{5A83DADD-7A9E-61D4-2EC2-18DD9A1C6FC1}"/>
              </a:ext>
            </a:extLst>
          </p:cNvPr>
          <p:cNvSpPr>
            <a:spLocks noGrp="1"/>
          </p:cNvSpPr>
          <p:nvPr>
            <p:ph type="title"/>
          </p:nvPr>
        </p:nvSpPr>
        <p:spPr/>
        <p:txBody>
          <a:bodyPr/>
          <a:lstStyle/>
          <a:p>
            <a:r>
              <a:rPr lang="en-US" altLang="ko-KR"/>
              <a:t>V. OBJECT DETECTORS</a:t>
            </a:r>
            <a:endParaRPr lang="ko-KR" altLang="en-US"/>
          </a:p>
        </p:txBody>
      </p:sp>
      <p:pic>
        <p:nvPicPr>
          <p:cNvPr id="5" name="그림 4" descr="텍스트, 스크린샷, 도표, 평면도이(가) 표시된 사진&#10;&#10;자동 생성된 설명">
            <a:extLst>
              <a:ext uri="{FF2B5EF4-FFF2-40B4-BE49-F238E27FC236}">
                <a16:creationId xmlns:a16="http://schemas.microsoft.com/office/drawing/2014/main" id="{5A143455-3F6D-45F3-7F88-67763286E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3933056"/>
            <a:ext cx="6416055" cy="2845239"/>
          </a:xfrm>
          <a:prstGeom prst="rect">
            <a:avLst/>
          </a:prstGeom>
        </p:spPr>
      </p:pic>
    </p:spTree>
    <p:extLst>
      <p:ext uri="{BB962C8B-B14F-4D97-AF65-F5344CB8AC3E}">
        <p14:creationId xmlns:p14="http://schemas.microsoft.com/office/powerpoint/2010/main" val="2585587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D22F1C3-12ED-3B97-546A-443B3EB44C01}"/>
              </a:ext>
            </a:extLst>
          </p:cNvPr>
          <p:cNvSpPr>
            <a:spLocks noGrp="1"/>
          </p:cNvSpPr>
          <p:nvPr>
            <p:ph type="body" sz="quarter" idx="10"/>
          </p:nvPr>
        </p:nvSpPr>
        <p:spPr/>
        <p:txBody>
          <a:bodyPr/>
          <a:lstStyle/>
          <a:p>
            <a:pPr marL="0" indent="0">
              <a:buNone/>
            </a:pPr>
            <a:r>
              <a:rPr lang="en-US" altLang="ko-KR" sz="1600"/>
              <a:t>6) R-FCN : Region-based Fully Convolutional Network</a:t>
            </a:r>
          </a:p>
          <a:p>
            <a:r>
              <a:rPr lang="en-US" altLang="ko-KR" sz="1600"/>
              <a:t>efficiently shares computations within the network compared to previous two-stage detectors</a:t>
            </a:r>
          </a:p>
          <a:p>
            <a:r>
              <a:rPr lang="en-US" altLang="ko-KR" sz="1600"/>
              <a:t>By replacing fully connected layers with convolutional layers and employing position-sensitive score maps, R-FCN addresses translation invariance issues in localization tasks. </a:t>
            </a:r>
          </a:p>
          <a:p>
            <a:r>
              <a:rPr lang="en-US" altLang="ko-KR" sz="1600"/>
              <a:t>didn't significantly improve accuracy</a:t>
            </a:r>
          </a:p>
          <a:p>
            <a:r>
              <a:rPr lang="en-US" altLang="ko-KR" sz="1600"/>
              <a:t>outperformed its counterparts in speed by 2.5-20 times, making it a faster and equally capable detector</a:t>
            </a:r>
            <a:endParaRPr lang="ko-KR" altLang="en-US" sz="1600"/>
          </a:p>
        </p:txBody>
      </p:sp>
      <p:sp>
        <p:nvSpPr>
          <p:cNvPr id="3" name="제목 2">
            <a:extLst>
              <a:ext uri="{FF2B5EF4-FFF2-40B4-BE49-F238E27FC236}">
                <a16:creationId xmlns:a16="http://schemas.microsoft.com/office/drawing/2014/main" id="{E0B59A4B-C659-5663-E30E-62935754E0F8}"/>
              </a:ext>
            </a:extLst>
          </p:cNvPr>
          <p:cNvSpPr>
            <a:spLocks noGrp="1"/>
          </p:cNvSpPr>
          <p:nvPr>
            <p:ph type="title"/>
          </p:nvPr>
        </p:nvSpPr>
        <p:spPr/>
        <p:txBody>
          <a:bodyPr/>
          <a:lstStyle/>
          <a:p>
            <a:r>
              <a:rPr lang="en-US" altLang="ko-KR"/>
              <a:t>V. OBJECT DETECTORS</a:t>
            </a:r>
            <a:endParaRPr lang="ko-KR" altLang="en-US"/>
          </a:p>
        </p:txBody>
      </p:sp>
      <p:pic>
        <p:nvPicPr>
          <p:cNvPr id="5" name="그림 4" descr="스크린샷, 직사각형, 도표, 디자인이(가) 표시된 사진&#10;&#10;자동 생성된 설명">
            <a:extLst>
              <a:ext uri="{FF2B5EF4-FFF2-40B4-BE49-F238E27FC236}">
                <a16:creationId xmlns:a16="http://schemas.microsoft.com/office/drawing/2014/main" id="{CADE6414-C358-2B61-3743-52651534982D}"/>
              </a:ext>
            </a:extLst>
          </p:cNvPr>
          <p:cNvPicPr>
            <a:picLocks noChangeAspect="1"/>
          </p:cNvPicPr>
          <p:nvPr/>
        </p:nvPicPr>
        <p:blipFill rotWithShape="1">
          <a:blip r:embed="rId3">
            <a:extLst>
              <a:ext uri="{28A0092B-C50C-407E-A947-70E740481C1C}">
                <a14:useLocalDpi xmlns:a14="http://schemas.microsoft.com/office/drawing/2010/main" val="0"/>
              </a:ext>
            </a:extLst>
          </a:blip>
          <a:srcRect t="6467"/>
          <a:stretch/>
        </p:blipFill>
        <p:spPr>
          <a:xfrm>
            <a:off x="1547664" y="4005064"/>
            <a:ext cx="6878241" cy="2852936"/>
          </a:xfrm>
          <a:prstGeom prst="rect">
            <a:avLst/>
          </a:prstGeom>
        </p:spPr>
      </p:pic>
    </p:spTree>
    <p:extLst>
      <p:ext uri="{BB962C8B-B14F-4D97-AF65-F5344CB8AC3E}">
        <p14:creationId xmlns:p14="http://schemas.microsoft.com/office/powerpoint/2010/main" val="3801143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DA8810A-15EE-E1AB-18AE-7CF27F738F01}"/>
              </a:ext>
            </a:extLst>
          </p:cNvPr>
          <p:cNvSpPr>
            <a:spLocks noGrp="1"/>
          </p:cNvSpPr>
          <p:nvPr>
            <p:ph type="body" sz="quarter" idx="10"/>
          </p:nvPr>
        </p:nvSpPr>
        <p:spPr/>
        <p:txBody>
          <a:bodyPr/>
          <a:lstStyle/>
          <a:p>
            <a:pPr marL="0" indent="0">
              <a:buNone/>
            </a:pPr>
            <a:r>
              <a:rPr lang="en-US" altLang="ko-KR" sz="1600"/>
              <a:t>7) Mask R-CNN</a:t>
            </a:r>
          </a:p>
          <a:p>
            <a:r>
              <a:rPr lang="en-US" altLang="ko-KR" sz="1600"/>
              <a:t>extends Faster R-CNN by adding a parallel branch for pixel-level instance segmentation</a:t>
            </a:r>
          </a:p>
          <a:p>
            <a:r>
              <a:rPr lang="en-US" altLang="ko-KR" sz="1600"/>
              <a:t>reduces overall computational costs by classifying each pixel into segments using a fully connected network applied to RoIs </a:t>
            </a:r>
          </a:p>
          <a:p>
            <a:r>
              <a:rPr lang="en-US" altLang="ko-KR" sz="1600"/>
              <a:t>By employing the RoIAlign layer, it mitigates pixel-level errors due to spatial quantization and enhances accuracy and speed using ResNeXt-101 and FPN.</a:t>
            </a:r>
          </a:p>
          <a:p>
            <a:r>
              <a:rPr lang="en-US" altLang="ko-KR" sz="1600"/>
              <a:t>offering additional functionalities</a:t>
            </a:r>
          </a:p>
          <a:p>
            <a:r>
              <a:rPr lang="en-US" altLang="ko-KR" sz="1600"/>
              <a:t>still falls short in real-time performance compared to a single-model architecture</a:t>
            </a:r>
          </a:p>
          <a:p>
            <a:r>
              <a:rPr lang="en-US" altLang="ko-KR" sz="1600"/>
              <a:t>RoIAlign : precisely aligns Region of Interest (RoI) to improve pixel-level accuracy</a:t>
            </a:r>
          </a:p>
          <a:p>
            <a:endParaRPr lang="en-US" altLang="ko-KR" sz="1600"/>
          </a:p>
          <a:p>
            <a:endParaRPr lang="en-US" altLang="ko-KR" sz="1600"/>
          </a:p>
          <a:p>
            <a:endParaRPr lang="en-US" altLang="ko-KR" sz="1600"/>
          </a:p>
          <a:p>
            <a:endParaRPr lang="ko-KR" altLang="en-US" sz="1600"/>
          </a:p>
        </p:txBody>
      </p:sp>
      <p:sp>
        <p:nvSpPr>
          <p:cNvPr id="3" name="제목 2">
            <a:extLst>
              <a:ext uri="{FF2B5EF4-FFF2-40B4-BE49-F238E27FC236}">
                <a16:creationId xmlns:a16="http://schemas.microsoft.com/office/drawing/2014/main" id="{05CDECE5-CC74-7B25-136E-D2902C26D4B6}"/>
              </a:ext>
            </a:extLst>
          </p:cNvPr>
          <p:cNvSpPr>
            <a:spLocks noGrp="1"/>
          </p:cNvSpPr>
          <p:nvPr>
            <p:ph type="title"/>
          </p:nvPr>
        </p:nvSpPr>
        <p:spPr/>
        <p:txBody>
          <a:bodyPr/>
          <a:lstStyle/>
          <a:p>
            <a:r>
              <a:rPr lang="en-US" altLang="ko-KR"/>
              <a:t>V. OBJECT DETECTORS</a:t>
            </a:r>
            <a:endParaRPr lang="ko-KR" altLang="en-US"/>
          </a:p>
        </p:txBody>
      </p:sp>
      <p:pic>
        <p:nvPicPr>
          <p:cNvPr id="5" name="그림 4" descr="스크린샷, 텍스트, 도표, 평면도이(가) 표시된 사진&#10;&#10;자동 생성된 설명">
            <a:extLst>
              <a:ext uri="{FF2B5EF4-FFF2-40B4-BE49-F238E27FC236}">
                <a16:creationId xmlns:a16="http://schemas.microsoft.com/office/drawing/2014/main" id="{B0CDFE90-8831-72FB-1A3B-5B9BFEB8B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4005064"/>
            <a:ext cx="7496175" cy="2724150"/>
          </a:xfrm>
          <a:prstGeom prst="rect">
            <a:avLst/>
          </a:prstGeom>
        </p:spPr>
      </p:pic>
    </p:spTree>
    <p:extLst>
      <p:ext uri="{BB962C8B-B14F-4D97-AF65-F5344CB8AC3E}">
        <p14:creationId xmlns:p14="http://schemas.microsoft.com/office/powerpoint/2010/main" val="1889795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96BC93B-FB83-4C1E-44B9-8E8B6EF78A10}"/>
              </a:ext>
            </a:extLst>
          </p:cNvPr>
          <p:cNvSpPr>
            <a:spLocks noGrp="1"/>
          </p:cNvSpPr>
          <p:nvPr>
            <p:ph type="body" sz="quarter" idx="10"/>
          </p:nvPr>
        </p:nvSpPr>
        <p:spPr/>
        <p:txBody>
          <a:bodyPr/>
          <a:lstStyle/>
          <a:p>
            <a:pPr marL="0" indent="0">
              <a:buNone/>
            </a:pPr>
            <a:r>
              <a:rPr lang="en-US" altLang="ko-KR" sz="1600"/>
              <a:t>8) DetectoRS:</a:t>
            </a:r>
          </a:p>
          <a:p>
            <a:r>
              <a:rPr lang="en-US" altLang="ko-KR" sz="1600"/>
              <a:t>two-stage detection</a:t>
            </a:r>
          </a:p>
          <a:p>
            <a:r>
              <a:rPr lang="en-US" altLang="ko-KR" sz="1600"/>
              <a:t>proposing Recursive Feature Pyramid (RFP) at the macro level</a:t>
            </a:r>
          </a:p>
          <a:p>
            <a:r>
              <a:rPr lang="en-US" altLang="ko-KR" sz="1600"/>
              <a:t>Switchable Atrous Convolution (SAC) at the micro level</a:t>
            </a:r>
          </a:p>
          <a:p>
            <a:r>
              <a:rPr lang="en-US" altLang="ko-KR" sz="1600"/>
              <a:t>RFP enhances feature extraction by stacking multiple Feature Pyramid Networks (FPN) with additional feedback connections</a:t>
            </a:r>
          </a:p>
          <a:p>
            <a:r>
              <a:rPr lang="en-US" altLang="ko-KR" sz="1600"/>
              <a:t>SAC regulates convolution dilation rates to detect objects across various scales efficiently</a:t>
            </a:r>
          </a:p>
          <a:p>
            <a:r>
              <a:rPr lang="en-US" altLang="ko-KR" sz="1600"/>
              <a:t>state-of-the-art performance for two-stage detectors</a:t>
            </a:r>
          </a:p>
          <a:p>
            <a:r>
              <a:rPr lang="en-US" altLang="ko-KR" sz="1600"/>
              <a:t>yet its processing speed limits its suitability for real-time applications</a:t>
            </a:r>
          </a:p>
          <a:p>
            <a:r>
              <a:rPr lang="en-US" altLang="ko-KR" sz="1600"/>
              <a:t>handling only around 4 frames per second.</a:t>
            </a:r>
            <a:endParaRPr lang="ko-KR" altLang="en-US" sz="1600"/>
          </a:p>
        </p:txBody>
      </p:sp>
      <p:sp>
        <p:nvSpPr>
          <p:cNvPr id="3" name="제목 2">
            <a:extLst>
              <a:ext uri="{FF2B5EF4-FFF2-40B4-BE49-F238E27FC236}">
                <a16:creationId xmlns:a16="http://schemas.microsoft.com/office/drawing/2014/main" id="{670940BE-B10B-38E0-4BB6-B31C8B8E6593}"/>
              </a:ext>
            </a:extLst>
          </p:cNvPr>
          <p:cNvSpPr>
            <a:spLocks noGrp="1"/>
          </p:cNvSpPr>
          <p:nvPr>
            <p:ph type="title"/>
          </p:nvPr>
        </p:nvSpPr>
        <p:spPr/>
        <p:txBody>
          <a:bodyPr/>
          <a:lstStyle/>
          <a:p>
            <a:r>
              <a:rPr lang="en-US" altLang="ko-KR"/>
              <a:t>V. OBJECT DETECTORS</a:t>
            </a:r>
            <a:endParaRPr lang="ko-KR" altLang="en-US"/>
          </a:p>
        </p:txBody>
      </p:sp>
    </p:spTree>
    <p:extLst>
      <p:ext uri="{BB962C8B-B14F-4D97-AF65-F5344CB8AC3E}">
        <p14:creationId xmlns:p14="http://schemas.microsoft.com/office/powerpoint/2010/main" val="213017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A77C3E1-42E5-2A23-CE87-6C55DAB9495B}"/>
              </a:ext>
            </a:extLst>
          </p:cNvPr>
          <p:cNvSpPr>
            <a:spLocks noGrp="1"/>
          </p:cNvSpPr>
          <p:nvPr>
            <p:ph type="body" sz="quarter" idx="10"/>
          </p:nvPr>
        </p:nvSpPr>
        <p:spPr>
          <a:xfrm>
            <a:off x="357188" y="1124744"/>
            <a:ext cx="8429625" cy="4643438"/>
          </a:xfrm>
        </p:spPr>
        <p:txBody>
          <a:bodyPr/>
          <a:lstStyle/>
          <a:p>
            <a:pPr marL="0" indent="0">
              <a:buNone/>
            </a:pPr>
            <a:r>
              <a:rPr lang="en-US" altLang="ko-KR" sz="1600"/>
              <a:t>C. Single Stage Detectors</a:t>
            </a:r>
          </a:p>
          <a:p>
            <a:pPr marL="0" indent="0">
              <a:buNone/>
            </a:pPr>
            <a:r>
              <a:rPr lang="en-US" altLang="ko-KR" sz="1600"/>
              <a:t>1) YOLO  (You Only Look Once) : </a:t>
            </a:r>
          </a:p>
          <a:p>
            <a:r>
              <a:rPr lang="en-US" altLang="ko-KR" sz="1600"/>
              <a:t>reframes two-stage as a regression task</a:t>
            </a:r>
          </a:p>
          <a:p>
            <a:r>
              <a:rPr lang="en-US" altLang="ko-KR" sz="1600"/>
              <a:t>directly predicting object presence and bounding box attributes</a:t>
            </a:r>
          </a:p>
          <a:p>
            <a:r>
              <a:rPr lang="en-US" altLang="ko-KR" sz="1600"/>
              <a:t>divides the input image into an S x S grid, with each grid cell responsible for detecting objects, predicting multiple bounding boxes and confidence scores. </a:t>
            </a:r>
          </a:p>
          <a:p>
            <a:r>
              <a:rPr lang="en-US" altLang="ko-KR" sz="1600"/>
              <a:t>outperformed contemporaneous single-stage real-time models in both accuracy and speed</a:t>
            </a:r>
          </a:p>
          <a:p>
            <a:r>
              <a:rPr lang="en-US" altLang="ko-KR" sz="1600"/>
              <a:t>challenges with small or clustered object localization and limitations on the number of objects per cell (addressed in subsequent versions)</a:t>
            </a:r>
            <a:endParaRPr lang="ko-KR" altLang="en-US" sz="1600"/>
          </a:p>
        </p:txBody>
      </p:sp>
      <p:sp>
        <p:nvSpPr>
          <p:cNvPr id="3" name="제목 2">
            <a:extLst>
              <a:ext uri="{FF2B5EF4-FFF2-40B4-BE49-F238E27FC236}">
                <a16:creationId xmlns:a16="http://schemas.microsoft.com/office/drawing/2014/main" id="{CF01E20D-3519-5AA0-B95E-0B75322D9036}"/>
              </a:ext>
            </a:extLst>
          </p:cNvPr>
          <p:cNvSpPr>
            <a:spLocks noGrp="1"/>
          </p:cNvSpPr>
          <p:nvPr>
            <p:ph type="title"/>
          </p:nvPr>
        </p:nvSpPr>
        <p:spPr/>
        <p:txBody>
          <a:bodyPr/>
          <a:lstStyle/>
          <a:p>
            <a:r>
              <a:rPr lang="en-US" altLang="ko-KR"/>
              <a:t>V. OBJECT DETECTORS</a:t>
            </a:r>
            <a:endParaRPr lang="ko-KR" altLang="en-US"/>
          </a:p>
        </p:txBody>
      </p:sp>
      <p:pic>
        <p:nvPicPr>
          <p:cNvPr id="5" name="그림 4" descr="스크린샷, 디자인이(가) 표시된 사진&#10;&#10;자동 생성된 설명">
            <a:extLst>
              <a:ext uri="{FF2B5EF4-FFF2-40B4-BE49-F238E27FC236}">
                <a16:creationId xmlns:a16="http://schemas.microsoft.com/office/drawing/2014/main" id="{FB0393DC-F1E3-3F46-915D-94F7BD63F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4132208"/>
            <a:ext cx="5865945" cy="2472981"/>
          </a:xfrm>
          <a:prstGeom prst="rect">
            <a:avLst/>
          </a:prstGeom>
        </p:spPr>
      </p:pic>
    </p:spTree>
    <p:extLst>
      <p:ext uri="{BB962C8B-B14F-4D97-AF65-F5344CB8AC3E}">
        <p14:creationId xmlns:p14="http://schemas.microsoft.com/office/powerpoint/2010/main" val="1255929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109F799-0B66-1D21-0643-751815177842}"/>
              </a:ext>
            </a:extLst>
          </p:cNvPr>
          <p:cNvSpPr>
            <a:spLocks noGrp="1"/>
          </p:cNvSpPr>
          <p:nvPr>
            <p:ph type="body" sz="quarter" idx="10"/>
          </p:nvPr>
        </p:nvSpPr>
        <p:spPr>
          <a:xfrm>
            <a:off x="357188" y="1124744"/>
            <a:ext cx="8429625" cy="4643438"/>
          </a:xfrm>
        </p:spPr>
        <p:txBody>
          <a:bodyPr/>
          <a:lstStyle/>
          <a:p>
            <a:pPr marL="0" indent="0">
              <a:buNone/>
            </a:pPr>
            <a:r>
              <a:rPr lang="en-US" altLang="ko-KR" sz="1600"/>
              <a:t>2) SSD: Single Shot MultiBox Detector</a:t>
            </a:r>
          </a:p>
          <a:p>
            <a:r>
              <a:rPr lang="en-US" altLang="ko-KR" sz="1600"/>
              <a:t>comparable accuracy to two-stage detectors like Faster R-CNN in real-time while being significantly faster</a:t>
            </a:r>
          </a:p>
          <a:p>
            <a:r>
              <a:rPr lang="en-US" altLang="ko-KR" sz="1600"/>
              <a:t>SSD incorporates auxiliary convolution layers of decreasing size at the end of the model to enhance performance</a:t>
            </a:r>
          </a:p>
          <a:p>
            <a:r>
              <a:rPr lang="en-US" altLang="ko-KR" sz="1600"/>
              <a:t>detects smaller objects early in the network and uses deeper layers for offsetting default boxes and aspect ratios</a:t>
            </a:r>
          </a:p>
          <a:p>
            <a:r>
              <a:rPr lang="en-US" altLang="ko-KR" sz="1600"/>
              <a:t>its speed and accuracy advantages over YOLO and Faster R-CNN, SSD initially struggled with detecting small objects</a:t>
            </a:r>
          </a:p>
          <a:p>
            <a:r>
              <a:rPr lang="en-US" altLang="ko-KR" sz="1600"/>
              <a:t>limitation addressed in later versions by employing improved backbone architectures and minor adjustments.</a:t>
            </a:r>
            <a:endParaRPr lang="ko-KR" altLang="en-US" sz="1600"/>
          </a:p>
        </p:txBody>
      </p:sp>
      <p:sp>
        <p:nvSpPr>
          <p:cNvPr id="3" name="제목 2">
            <a:extLst>
              <a:ext uri="{FF2B5EF4-FFF2-40B4-BE49-F238E27FC236}">
                <a16:creationId xmlns:a16="http://schemas.microsoft.com/office/drawing/2014/main" id="{FC2038A4-FB36-FB03-BAB0-D60CB746B349}"/>
              </a:ext>
            </a:extLst>
          </p:cNvPr>
          <p:cNvSpPr>
            <a:spLocks noGrp="1"/>
          </p:cNvSpPr>
          <p:nvPr>
            <p:ph type="title"/>
          </p:nvPr>
        </p:nvSpPr>
        <p:spPr/>
        <p:txBody>
          <a:bodyPr/>
          <a:lstStyle/>
          <a:p>
            <a:r>
              <a:rPr lang="en-US" altLang="ko-KR"/>
              <a:t>V. OBJECT DETECTORS</a:t>
            </a:r>
            <a:endParaRPr lang="ko-KR" altLang="en-US"/>
          </a:p>
        </p:txBody>
      </p:sp>
      <p:pic>
        <p:nvPicPr>
          <p:cNvPr id="7" name="그림 6" descr="스크린샷, 도표, 직사각형, 평행이(가) 표시된 사진&#10;&#10;자동 생성된 설명">
            <a:extLst>
              <a:ext uri="{FF2B5EF4-FFF2-40B4-BE49-F238E27FC236}">
                <a16:creationId xmlns:a16="http://schemas.microsoft.com/office/drawing/2014/main" id="{B2F04FED-D383-73C5-DC03-19F64CDEF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4185236"/>
            <a:ext cx="6259835" cy="2639038"/>
          </a:xfrm>
          <a:prstGeom prst="rect">
            <a:avLst/>
          </a:prstGeom>
        </p:spPr>
      </p:pic>
    </p:spTree>
    <p:extLst>
      <p:ext uri="{BB962C8B-B14F-4D97-AF65-F5344CB8AC3E}">
        <p14:creationId xmlns:p14="http://schemas.microsoft.com/office/powerpoint/2010/main" val="2838985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018A7EC-3460-2A09-DE2D-1BA9FDE96758}"/>
              </a:ext>
            </a:extLst>
          </p:cNvPr>
          <p:cNvSpPr>
            <a:spLocks noGrp="1"/>
          </p:cNvSpPr>
          <p:nvPr>
            <p:ph type="body" sz="quarter" idx="10"/>
          </p:nvPr>
        </p:nvSpPr>
        <p:spPr/>
        <p:txBody>
          <a:bodyPr/>
          <a:lstStyle/>
          <a:p>
            <a:pPr marL="0" indent="0">
              <a:buNone/>
            </a:pPr>
            <a:r>
              <a:rPr lang="en-US" altLang="ko-KR" sz="1600"/>
              <a:t>3) YOLOv2 and YOLO9000:</a:t>
            </a:r>
          </a:p>
          <a:p>
            <a:r>
              <a:rPr lang="en-US" altLang="ko-KR" sz="1600"/>
              <a:t>YOLOv2, an enhancement of YOLO, offered a balanced trade-off between speed and accuracy, while the YOLO9000 model achieved real-time prediction for 9000 object classes. </a:t>
            </a:r>
          </a:p>
          <a:p>
            <a:r>
              <a:rPr lang="en-US" altLang="ko-KR" sz="1600"/>
              <a:t>replacing GoogLeNet with DarkNet-19 as the backbone architecture</a:t>
            </a:r>
          </a:p>
          <a:p>
            <a:r>
              <a:rPr lang="en-US" altLang="ko-KR" sz="1600"/>
              <a:t>incorporated Batch Normalization for improved convergence, joint training of classification and detection systems for increased detection classes, and other techniques like removing fully connected layers and using learned anchor boxes for better recall</a:t>
            </a:r>
          </a:p>
          <a:p>
            <a:r>
              <a:rPr lang="en-US" altLang="ko-KR" sz="1600"/>
              <a:t>Combining classification and detection datasets in a hierarchical structure using WordNet improved overall system performance by predicting higher conditional probabilities of hypernyms.</a:t>
            </a:r>
            <a:endParaRPr lang="ko-KR" altLang="en-US" sz="1600"/>
          </a:p>
        </p:txBody>
      </p:sp>
      <p:sp>
        <p:nvSpPr>
          <p:cNvPr id="3" name="제목 2">
            <a:extLst>
              <a:ext uri="{FF2B5EF4-FFF2-40B4-BE49-F238E27FC236}">
                <a16:creationId xmlns:a16="http://schemas.microsoft.com/office/drawing/2014/main" id="{C8F47BFE-49C0-732E-6F06-CA849D4B23C8}"/>
              </a:ext>
            </a:extLst>
          </p:cNvPr>
          <p:cNvSpPr>
            <a:spLocks noGrp="1"/>
          </p:cNvSpPr>
          <p:nvPr>
            <p:ph type="title"/>
          </p:nvPr>
        </p:nvSpPr>
        <p:spPr/>
        <p:txBody>
          <a:bodyPr/>
          <a:lstStyle/>
          <a:p>
            <a:r>
              <a:rPr lang="en-US" altLang="ko-KR"/>
              <a:t>V. OBJECT DETECTORS</a:t>
            </a:r>
            <a:endParaRPr lang="ko-KR" altLang="en-US"/>
          </a:p>
        </p:txBody>
      </p:sp>
    </p:spTree>
    <p:extLst>
      <p:ext uri="{BB962C8B-B14F-4D97-AF65-F5344CB8AC3E}">
        <p14:creationId xmlns:p14="http://schemas.microsoft.com/office/powerpoint/2010/main" val="78759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a:t>Structure of the paper</a:t>
            </a:r>
            <a:endParaRPr lang="ko-KR" altLang="en-US"/>
          </a:p>
        </p:txBody>
      </p:sp>
      <p:pic>
        <p:nvPicPr>
          <p:cNvPr id="5" name="그림 4" descr="텍스트, 스크린샷, 폰트, 번호이(가) 표시된 사진&#10;&#10;자동 생성된 설명">
            <a:extLst>
              <a:ext uri="{FF2B5EF4-FFF2-40B4-BE49-F238E27FC236}">
                <a16:creationId xmlns:a16="http://schemas.microsoft.com/office/drawing/2014/main" id="{BE845098-AE92-4E5C-5619-AE26A17F8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339" y="1285875"/>
            <a:ext cx="5541321" cy="5247463"/>
          </a:xfrm>
          <a:prstGeom prst="rect">
            <a:avLst/>
          </a:prstGeom>
        </p:spPr>
      </p:pic>
    </p:spTree>
    <p:extLst>
      <p:ext uri="{BB962C8B-B14F-4D97-AF65-F5344CB8AC3E}">
        <p14:creationId xmlns:p14="http://schemas.microsoft.com/office/powerpoint/2010/main" val="2013957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A5CEDAC-3F50-877B-095E-C3F9AB979AA7}"/>
              </a:ext>
            </a:extLst>
          </p:cNvPr>
          <p:cNvSpPr>
            <a:spLocks noGrp="1"/>
          </p:cNvSpPr>
          <p:nvPr>
            <p:ph type="body" sz="quarter" idx="10"/>
          </p:nvPr>
        </p:nvSpPr>
        <p:spPr/>
        <p:txBody>
          <a:bodyPr/>
          <a:lstStyle/>
          <a:p>
            <a:pPr marL="0" indent="0">
              <a:buNone/>
            </a:pPr>
            <a:r>
              <a:rPr lang="en-US" altLang="ko-KR" sz="1600"/>
              <a:t>4) RetinaNet:</a:t>
            </a:r>
          </a:p>
          <a:p>
            <a:r>
              <a:rPr lang="en-US" altLang="ko-KR" sz="1600"/>
              <a:t>attributed the lag in single-stage detectors to extreme foreground-background class imbalance</a:t>
            </a:r>
          </a:p>
          <a:p>
            <a:r>
              <a:rPr lang="en-US" altLang="ko-KR" sz="1600"/>
              <a:t>proposed Focal loss, a reshaped cross-entropy loss, to address this issue by reducing the loss contribution from easy examples</a:t>
            </a:r>
          </a:p>
          <a:p>
            <a:r>
              <a:rPr lang="en-US" altLang="ko-KR" sz="1600"/>
              <a:t>demonstrated the effectiveness of Focal loss with RetinaNet, a simple single-stage detector that densely samples the input image for object prediction in location, scale, and aspect ratio, utilizing ResNet augmented by Feature Pyramid Network (FPN) as the backbone. </a:t>
            </a:r>
          </a:p>
          <a:p>
            <a:r>
              <a:rPr lang="en-US" altLang="ko-KR" sz="1600"/>
              <a:t>RetinaNet's use of class-agnostic bounding box regressor, efficient training, and implementation simplicity led to better accuracy and runtime performance compared to two-stage detectors, while also introducing advancements in object detector optimization through the introduction of a new loss function.</a:t>
            </a:r>
            <a:endParaRPr lang="ko-KR" altLang="en-US" sz="1600"/>
          </a:p>
        </p:txBody>
      </p:sp>
      <p:sp>
        <p:nvSpPr>
          <p:cNvPr id="3" name="제목 2">
            <a:extLst>
              <a:ext uri="{FF2B5EF4-FFF2-40B4-BE49-F238E27FC236}">
                <a16:creationId xmlns:a16="http://schemas.microsoft.com/office/drawing/2014/main" id="{9DFEC32A-B904-EF7D-2CE5-73618839C627}"/>
              </a:ext>
            </a:extLst>
          </p:cNvPr>
          <p:cNvSpPr>
            <a:spLocks noGrp="1"/>
          </p:cNvSpPr>
          <p:nvPr>
            <p:ph type="title"/>
          </p:nvPr>
        </p:nvSpPr>
        <p:spPr/>
        <p:txBody>
          <a:bodyPr/>
          <a:lstStyle/>
          <a:p>
            <a:r>
              <a:rPr lang="en-US" altLang="ko-KR"/>
              <a:t>V. OBJECT DETECTORS</a:t>
            </a:r>
            <a:endParaRPr lang="ko-KR" altLang="en-US"/>
          </a:p>
        </p:txBody>
      </p:sp>
      <p:pic>
        <p:nvPicPr>
          <p:cNvPr id="5" name="그림 4" descr="스크린샷, 도표, 평면도, 직사각형이(가) 표시된 사진&#10;&#10;자동 생성된 설명">
            <a:extLst>
              <a:ext uri="{FF2B5EF4-FFF2-40B4-BE49-F238E27FC236}">
                <a16:creationId xmlns:a16="http://schemas.microsoft.com/office/drawing/2014/main" id="{B12C7A02-1397-18A3-F31E-D229D7D2ABC9}"/>
              </a:ext>
            </a:extLst>
          </p:cNvPr>
          <p:cNvPicPr>
            <a:picLocks noChangeAspect="1"/>
          </p:cNvPicPr>
          <p:nvPr/>
        </p:nvPicPr>
        <p:blipFill rotWithShape="1">
          <a:blip r:embed="rId3">
            <a:extLst>
              <a:ext uri="{28A0092B-C50C-407E-A947-70E740481C1C}">
                <a14:useLocalDpi xmlns:a14="http://schemas.microsoft.com/office/drawing/2010/main" val="0"/>
              </a:ext>
            </a:extLst>
          </a:blip>
          <a:srcRect t="10320" b="12274"/>
          <a:stretch/>
        </p:blipFill>
        <p:spPr>
          <a:xfrm>
            <a:off x="1547664" y="4492005"/>
            <a:ext cx="6867525" cy="2160240"/>
          </a:xfrm>
          <a:prstGeom prst="rect">
            <a:avLst/>
          </a:prstGeom>
        </p:spPr>
      </p:pic>
    </p:spTree>
    <p:extLst>
      <p:ext uri="{BB962C8B-B14F-4D97-AF65-F5344CB8AC3E}">
        <p14:creationId xmlns:p14="http://schemas.microsoft.com/office/powerpoint/2010/main" val="3010344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20EE10A-FEAB-D3BD-FD13-04439B8C1E32}"/>
              </a:ext>
            </a:extLst>
          </p:cNvPr>
          <p:cNvSpPr>
            <a:spLocks noGrp="1"/>
          </p:cNvSpPr>
          <p:nvPr>
            <p:ph type="body" sz="quarter" idx="10"/>
          </p:nvPr>
        </p:nvSpPr>
        <p:spPr/>
        <p:txBody>
          <a:bodyPr/>
          <a:lstStyle/>
          <a:p>
            <a:pPr marL="0" indent="0">
              <a:buNone/>
            </a:pPr>
            <a:r>
              <a:rPr lang="en-US" altLang="ko-KR" sz="1600"/>
              <a:t>5) YOLOv3:</a:t>
            </a:r>
          </a:p>
          <a:p>
            <a:r>
              <a:rPr lang="en-US" altLang="ko-KR" sz="1600"/>
              <a:t>introduced incremental improvements over previous versions by replacing the feature extractor network with a larger Darknet-53 network and incorporating techniques like data augmentation and batch normalization. </a:t>
            </a:r>
          </a:p>
          <a:p>
            <a:r>
              <a:rPr lang="en-US" altLang="ko-KR" sz="1600"/>
              <a:t>Despite being faster than YOLOv2, YOLOv3 did not offer any groundbreaking changes and exhibited lower accuracy compared to a one-year-old state-of-the-art detector.</a:t>
            </a:r>
            <a:endParaRPr lang="ko-KR" altLang="en-US" sz="1600"/>
          </a:p>
        </p:txBody>
      </p:sp>
      <p:sp>
        <p:nvSpPr>
          <p:cNvPr id="3" name="제목 2">
            <a:extLst>
              <a:ext uri="{FF2B5EF4-FFF2-40B4-BE49-F238E27FC236}">
                <a16:creationId xmlns:a16="http://schemas.microsoft.com/office/drawing/2014/main" id="{0BFA6757-6A4B-8015-9235-D294CD7712F1}"/>
              </a:ext>
            </a:extLst>
          </p:cNvPr>
          <p:cNvSpPr>
            <a:spLocks noGrp="1"/>
          </p:cNvSpPr>
          <p:nvPr>
            <p:ph type="title"/>
          </p:nvPr>
        </p:nvSpPr>
        <p:spPr/>
        <p:txBody>
          <a:bodyPr/>
          <a:lstStyle/>
          <a:p>
            <a:r>
              <a:rPr lang="en-US" altLang="ko-KR"/>
              <a:t>V. OBJECT DETECTORS</a:t>
            </a:r>
            <a:endParaRPr lang="ko-KR" altLang="en-US"/>
          </a:p>
        </p:txBody>
      </p:sp>
      <p:pic>
        <p:nvPicPr>
          <p:cNvPr id="6146" name="Picture 2">
            <a:extLst>
              <a:ext uri="{FF2B5EF4-FFF2-40B4-BE49-F238E27FC236}">
                <a16:creationId xmlns:a16="http://schemas.microsoft.com/office/drawing/2014/main" id="{3B2B4D78-7401-E1CA-201B-444C6B353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676" y="3177646"/>
            <a:ext cx="5832647" cy="3240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783E72-EB67-CEA4-5606-4EA2943B9DA7}"/>
              </a:ext>
            </a:extLst>
          </p:cNvPr>
          <p:cNvSpPr txBox="1"/>
          <p:nvPr/>
        </p:nvSpPr>
        <p:spPr>
          <a:xfrm>
            <a:off x="893563" y="6621258"/>
            <a:ext cx="4643252" cy="246221"/>
          </a:xfrm>
          <a:prstGeom prst="rect">
            <a:avLst/>
          </a:prstGeom>
          <a:noFill/>
        </p:spPr>
        <p:txBody>
          <a:bodyPr wrap="square">
            <a:spAutoFit/>
          </a:bodyPr>
          <a:lstStyle/>
          <a:p>
            <a:r>
              <a:rPr lang="ko-KR" altLang="en-US" sz="1000" i="1">
                <a:latin typeface="+mn-ea"/>
                <a:ea typeface="+mn-ea"/>
              </a:rPr>
              <a:t>https://herbwood.tistory.com/21</a:t>
            </a:r>
          </a:p>
        </p:txBody>
      </p:sp>
    </p:spTree>
    <p:extLst>
      <p:ext uri="{BB962C8B-B14F-4D97-AF65-F5344CB8AC3E}">
        <p14:creationId xmlns:p14="http://schemas.microsoft.com/office/powerpoint/2010/main" val="1870930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F0DF9FD-444D-89EF-1701-3DB78D05D973}"/>
              </a:ext>
            </a:extLst>
          </p:cNvPr>
          <p:cNvSpPr>
            <a:spLocks noGrp="1"/>
          </p:cNvSpPr>
          <p:nvPr>
            <p:ph type="body" sz="quarter" idx="10"/>
          </p:nvPr>
        </p:nvSpPr>
        <p:spPr/>
        <p:txBody>
          <a:bodyPr/>
          <a:lstStyle/>
          <a:p>
            <a:pPr marL="0" indent="0">
              <a:buNone/>
            </a:pPr>
            <a:r>
              <a:rPr lang="en-US" altLang="ko-KR" sz="1600"/>
              <a:t>6) CenterNet:</a:t>
            </a:r>
          </a:p>
          <a:p>
            <a:r>
              <a:rPr lang="en-US" altLang="ko-KR" sz="1600"/>
              <a:t>modeling objects as points instead of bounding boxes, with an FCN generating a heatmap for object center prediction. </a:t>
            </a:r>
          </a:p>
          <a:p>
            <a:r>
              <a:rPr lang="en-US" altLang="ko-KR" sz="1600"/>
              <a:t>By using a pretrained stacked Hourglass-101 as the feature extractor and employing three heads for prediction, CenterNet achieves improved accuracy and faster inference without requiring non-maximum suppression, albeit needing specific backbone architectures for optimal performance.</a:t>
            </a:r>
            <a:endParaRPr lang="ko-KR" altLang="en-US" sz="1600"/>
          </a:p>
        </p:txBody>
      </p:sp>
      <p:sp>
        <p:nvSpPr>
          <p:cNvPr id="3" name="제목 2">
            <a:extLst>
              <a:ext uri="{FF2B5EF4-FFF2-40B4-BE49-F238E27FC236}">
                <a16:creationId xmlns:a16="http://schemas.microsoft.com/office/drawing/2014/main" id="{C2FC5620-EDB5-22DF-BAD6-33010F6FD8C0}"/>
              </a:ext>
            </a:extLst>
          </p:cNvPr>
          <p:cNvSpPr>
            <a:spLocks noGrp="1"/>
          </p:cNvSpPr>
          <p:nvPr>
            <p:ph type="title"/>
          </p:nvPr>
        </p:nvSpPr>
        <p:spPr/>
        <p:txBody>
          <a:bodyPr/>
          <a:lstStyle/>
          <a:p>
            <a:r>
              <a:rPr lang="en-US" altLang="ko-KR"/>
              <a:t>V. OBJECT DETECTORS</a:t>
            </a:r>
            <a:endParaRPr lang="ko-KR" altLang="en-US"/>
          </a:p>
        </p:txBody>
      </p:sp>
      <p:pic>
        <p:nvPicPr>
          <p:cNvPr id="5" name="그림 4" descr="스크린샷, 디자인이(가) 표시된 사진&#10;&#10;자동 생성된 설명">
            <a:extLst>
              <a:ext uri="{FF2B5EF4-FFF2-40B4-BE49-F238E27FC236}">
                <a16:creationId xmlns:a16="http://schemas.microsoft.com/office/drawing/2014/main" id="{3DF970BC-238F-0B92-461B-A90E954DB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634203"/>
            <a:ext cx="6553200" cy="2524125"/>
          </a:xfrm>
          <a:prstGeom prst="rect">
            <a:avLst/>
          </a:prstGeom>
        </p:spPr>
      </p:pic>
    </p:spTree>
    <p:extLst>
      <p:ext uri="{BB962C8B-B14F-4D97-AF65-F5344CB8AC3E}">
        <p14:creationId xmlns:p14="http://schemas.microsoft.com/office/powerpoint/2010/main" val="1582902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AC420AA-B0B8-A224-56EE-8494F4543B72}"/>
              </a:ext>
            </a:extLst>
          </p:cNvPr>
          <p:cNvSpPr>
            <a:spLocks noGrp="1"/>
          </p:cNvSpPr>
          <p:nvPr>
            <p:ph type="body" sz="quarter" idx="10"/>
          </p:nvPr>
        </p:nvSpPr>
        <p:spPr/>
        <p:txBody>
          <a:bodyPr/>
          <a:lstStyle/>
          <a:p>
            <a:pPr marL="0" indent="0">
              <a:buNone/>
            </a:pPr>
            <a:r>
              <a:rPr lang="en-US" altLang="ko-KR" sz="1600"/>
              <a:t>7) EfficientDet:</a:t>
            </a:r>
          </a:p>
          <a:p>
            <a:r>
              <a:rPr lang="en-US" altLang="ko-KR" sz="1600"/>
              <a:t>EfficientDet enhances scalability, accuracy, and efficiency in object detection through efficient multi-scale features, BiFPN, and model scaling, utilizing EfficientNet as the backbone network and swish activation. </a:t>
            </a:r>
          </a:p>
          <a:p>
            <a:r>
              <a:rPr lang="en-US" altLang="ko-KR" sz="1600"/>
              <a:t>superior efficiency and accuracy while being smaller and computationally cheaper, serving as the current state-of-the-art model for single-stage object detection.</a:t>
            </a:r>
            <a:endParaRPr lang="ko-KR" altLang="en-US" sz="1600"/>
          </a:p>
          <a:p>
            <a:endParaRPr lang="ko-KR" altLang="en-US"/>
          </a:p>
        </p:txBody>
      </p:sp>
      <p:sp>
        <p:nvSpPr>
          <p:cNvPr id="3" name="제목 2">
            <a:extLst>
              <a:ext uri="{FF2B5EF4-FFF2-40B4-BE49-F238E27FC236}">
                <a16:creationId xmlns:a16="http://schemas.microsoft.com/office/drawing/2014/main" id="{04B790E5-6B73-476B-C108-1433A2AE913E}"/>
              </a:ext>
            </a:extLst>
          </p:cNvPr>
          <p:cNvSpPr>
            <a:spLocks noGrp="1"/>
          </p:cNvSpPr>
          <p:nvPr>
            <p:ph type="title"/>
          </p:nvPr>
        </p:nvSpPr>
        <p:spPr/>
        <p:txBody>
          <a:bodyPr/>
          <a:lstStyle/>
          <a:p>
            <a:r>
              <a:rPr lang="en-US" altLang="ko-KR"/>
              <a:t>V. OBJECT DETECTORS</a:t>
            </a:r>
            <a:endParaRPr lang="ko-KR" altLang="en-US"/>
          </a:p>
        </p:txBody>
      </p:sp>
      <p:pic>
        <p:nvPicPr>
          <p:cNvPr id="7" name="그림 6" descr="스크린샷, 직사각형, 도표, 평면도이(가) 표시된 사진&#10;&#10;자동 생성된 설명">
            <a:extLst>
              <a:ext uri="{FF2B5EF4-FFF2-40B4-BE49-F238E27FC236}">
                <a16:creationId xmlns:a16="http://schemas.microsoft.com/office/drawing/2014/main" id="{DA5D9FCE-64BC-4A32-2D1A-B2BA51FD5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927" y="3501008"/>
            <a:ext cx="7181850" cy="2524125"/>
          </a:xfrm>
          <a:prstGeom prst="rect">
            <a:avLst/>
          </a:prstGeom>
        </p:spPr>
      </p:pic>
    </p:spTree>
    <p:extLst>
      <p:ext uri="{BB962C8B-B14F-4D97-AF65-F5344CB8AC3E}">
        <p14:creationId xmlns:p14="http://schemas.microsoft.com/office/powerpoint/2010/main" val="1667606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3DEE864-5726-4B94-11E5-2D45291EF6A4}"/>
              </a:ext>
            </a:extLst>
          </p:cNvPr>
          <p:cNvSpPr>
            <a:spLocks noGrp="1"/>
          </p:cNvSpPr>
          <p:nvPr>
            <p:ph type="body" sz="quarter" idx="10"/>
          </p:nvPr>
        </p:nvSpPr>
        <p:spPr>
          <a:xfrm>
            <a:off x="357188" y="1124744"/>
            <a:ext cx="8429625" cy="4643438"/>
          </a:xfrm>
        </p:spPr>
        <p:txBody>
          <a:bodyPr/>
          <a:lstStyle/>
          <a:p>
            <a:pPr marL="0" indent="0">
              <a:buNone/>
            </a:pPr>
            <a:r>
              <a:rPr lang="en-US" altLang="ko-KR" sz="1400"/>
              <a:t>8) YOLOv4</a:t>
            </a:r>
          </a:p>
          <a:p>
            <a:r>
              <a:rPr lang="en-US" altLang="ko-KR" sz="1400"/>
              <a:t>a range of innovations to create a fast and easily trainable object detector suitable for production systems, utilizing both "bag of freebies" and "bag of specials" techniques to improve training and inference</a:t>
            </a:r>
          </a:p>
          <a:p>
            <a:r>
              <a:rPr lang="en-US" altLang="ko-KR" sz="1400"/>
              <a:t>Bag of Freebies : refers to techniques such as data augmentation, loss function modifications, and regularization, which impact the training process by increasing training costs to improve accuracy.</a:t>
            </a:r>
          </a:p>
          <a:p>
            <a:r>
              <a:rPr lang="en-US" altLang="ko-KR" sz="1400"/>
              <a:t>Bag of Specials : encompasses architectural techniques, including post-processing, which solely increase inference costs to enhance accuracy.</a:t>
            </a:r>
          </a:p>
          <a:p>
            <a:r>
              <a:rPr lang="en-US" altLang="ko-KR" sz="1400"/>
              <a:t>With a CSPNetDarknet-53 backbone, SPP and PAN block neck, and YOLOv3 detection head -&gt;</a:t>
            </a:r>
          </a:p>
          <a:p>
            <a:r>
              <a:rPr lang="en-US" altLang="ko-KR" sz="1400"/>
              <a:t>state-of-the-art performance for real-time single-stage detectors</a:t>
            </a:r>
          </a:p>
          <a:p>
            <a:r>
              <a:rPr lang="en-US" altLang="ko-KR" sz="1400"/>
              <a:t>outperforming EfficientDet in speed while maintaining comparable accuracy on a single GPU</a:t>
            </a:r>
            <a:endParaRPr lang="ko-KR" altLang="en-US" sz="1400"/>
          </a:p>
        </p:txBody>
      </p:sp>
      <p:sp>
        <p:nvSpPr>
          <p:cNvPr id="3" name="제목 2">
            <a:extLst>
              <a:ext uri="{FF2B5EF4-FFF2-40B4-BE49-F238E27FC236}">
                <a16:creationId xmlns:a16="http://schemas.microsoft.com/office/drawing/2014/main" id="{494544CC-627E-74FE-3426-B2DBCDBB0502}"/>
              </a:ext>
            </a:extLst>
          </p:cNvPr>
          <p:cNvSpPr>
            <a:spLocks noGrp="1"/>
          </p:cNvSpPr>
          <p:nvPr>
            <p:ph type="title"/>
          </p:nvPr>
        </p:nvSpPr>
        <p:spPr/>
        <p:txBody>
          <a:bodyPr/>
          <a:lstStyle/>
          <a:p>
            <a:r>
              <a:rPr lang="en-US" altLang="ko-KR"/>
              <a:t>V. OBJECT DETECTORS</a:t>
            </a:r>
            <a:endParaRPr lang="ko-KR" altLang="en-US"/>
          </a:p>
        </p:txBody>
      </p:sp>
      <p:pic>
        <p:nvPicPr>
          <p:cNvPr id="5" name="그림 4" descr="텍스트, 스크린샷, 도표이(가) 표시된 사진&#10;&#10;자동 생성된 설명">
            <a:extLst>
              <a:ext uri="{FF2B5EF4-FFF2-40B4-BE49-F238E27FC236}">
                <a16:creationId xmlns:a16="http://schemas.microsoft.com/office/drawing/2014/main" id="{026220C5-70C4-46A7-54EA-4A6E7E890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3822639"/>
            <a:ext cx="5868144" cy="3005218"/>
          </a:xfrm>
          <a:prstGeom prst="rect">
            <a:avLst/>
          </a:prstGeom>
        </p:spPr>
      </p:pic>
      <p:sp>
        <p:nvSpPr>
          <p:cNvPr id="7" name="TextBox 6">
            <a:extLst>
              <a:ext uri="{FF2B5EF4-FFF2-40B4-BE49-F238E27FC236}">
                <a16:creationId xmlns:a16="http://schemas.microsoft.com/office/drawing/2014/main" id="{FAC7A9D2-C6F1-73F3-ECB0-3CE658160A0F}"/>
              </a:ext>
            </a:extLst>
          </p:cNvPr>
          <p:cNvSpPr txBox="1"/>
          <p:nvPr/>
        </p:nvSpPr>
        <p:spPr>
          <a:xfrm>
            <a:off x="5626167" y="6254902"/>
            <a:ext cx="3655977" cy="553998"/>
          </a:xfrm>
          <a:prstGeom prst="rect">
            <a:avLst/>
          </a:prstGeom>
          <a:noFill/>
        </p:spPr>
        <p:txBody>
          <a:bodyPr wrap="square">
            <a:spAutoFit/>
          </a:bodyPr>
          <a:lstStyle/>
          <a:p>
            <a:r>
              <a:rPr lang="en-US" altLang="ko-KR" sz="1000" i="1">
                <a:latin typeface="+mn-ea"/>
                <a:ea typeface="+mn-ea"/>
              </a:rPr>
              <a:t>A. Bochkovskiy, C.-Y. Wang, and H.-Y. M. Liao, “YOLOv4: Optimal speed and accuracy of object detection.” [Online]. Available: http://arxiv.org/abs/2004.10934</a:t>
            </a:r>
            <a:endParaRPr lang="ko-KR" altLang="en-US" sz="1000" i="1">
              <a:latin typeface="+mn-ea"/>
              <a:ea typeface="+mn-ea"/>
            </a:endParaRPr>
          </a:p>
        </p:txBody>
      </p:sp>
    </p:spTree>
    <p:extLst>
      <p:ext uri="{BB962C8B-B14F-4D97-AF65-F5344CB8AC3E}">
        <p14:creationId xmlns:p14="http://schemas.microsoft.com/office/powerpoint/2010/main" val="3099609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849003F-6970-FD54-F716-CE0BBB947616}"/>
              </a:ext>
            </a:extLst>
          </p:cNvPr>
          <p:cNvSpPr>
            <a:spLocks noGrp="1"/>
          </p:cNvSpPr>
          <p:nvPr>
            <p:ph type="body" sz="quarter" idx="10"/>
          </p:nvPr>
        </p:nvSpPr>
        <p:spPr>
          <a:xfrm>
            <a:off x="357188" y="1196752"/>
            <a:ext cx="8429625" cy="4643438"/>
          </a:xfrm>
        </p:spPr>
        <p:txBody>
          <a:bodyPr/>
          <a:lstStyle/>
          <a:p>
            <a:pPr marL="0" indent="0">
              <a:buNone/>
            </a:pPr>
            <a:r>
              <a:rPr lang="en-US" altLang="ko-KR" sz="1600"/>
              <a:t>9) Swin Transformer:</a:t>
            </a:r>
          </a:p>
          <a:p>
            <a:r>
              <a:rPr lang="en-US" altLang="ko-KR" sz="1600"/>
              <a:t>Transformers, initially popularized in NLP, have shown remarkable success with models like BERT, GPT, and T5, owing to their ability to establish dependencies in sequences and attend to longer contexts. </a:t>
            </a:r>
          </a:p>
          <a:p>
            <a:r>
              <a:rPr lang="en-US" altLang="ko-KR" sz="1600"/>
              <a:t>introduces a novel approach by providing a transformer-based backbone for computer vision tasks, splitting input images into non-overlapping patches and applying local multi-headed self-attention modules in successive blocks to maintain hierarchical representation. </a:t>
            </a:r>
          </a:p>
          <a:p>
            <a:r>
              <a:rPr lang="en-US" altLang="ko-KR" sz="1600"/>
              <a:t>state-of-the-art results on the MS COCO dataset</a:t>
            </a:r>
          </a:p>
          <a:p>
            <a:r>
              <a:rPr lang="en-US" altLang="ko-KR" sz="1600"/>
              <a:t>higher parameter usage compared to convolutional models remains a consideration</a:t>
            </a:r>
            <a:endParaRPr lang="ko-KR" altLang="en-US" sz="1600"/>
          </a:p>
        </p:txBody>
      </p:sp>
      <p:sp>
        <p:nvSpPr>
          <p:cNvPr id="3" name="제목 2">
            <a:extLst>
              <a:ext uri="{FF2B5EF4-FFF2-40B4-BE49-F238E27FC236}">
                <a16:creationId xmlns:a16="http://schemas.microsoft.com/office/drawing/2014/main" id="{0AF86AE1-98E3-5A49-F4FF-EC813966C6F3}"/>
              </a:ext>
            </a:extLst>
          </p:cNvPr>
          <p:cNvSpPr>
            <a:spLocks noGrp="1"/>
          </p:cNvSpPr>
          <p:nvPr>
            <p:ph type="title"/>
          </p:nvPr>
        </p:nvSpPr>
        <p:spPr/>
        <p:txBody>
          <a:bodyPr/>
          <a:lstStyle/>
          <a:p>
            <a:r>
              <a:rPr lang="en-US" altLang="ko-KR"/>
              <a:t>V. OBJECT DETECTORS</a:t>
            </a:r>
            <a:endParaRPr lang="ko-KR" altLang="en-US"/>
          </a:p>
        </p:txBody>
      </p:sp>
      <p:pic>
        <p:nvPicPr>
          <p:cNvPr id="5" name="그림 4" descr="텍스트, 도표, 평면도, 라인이(가) 표시된 사진&#10;&#10;자동 생성된 설명">
            <a:extLst>
              <a:ext uri="{FF2B5EF4-FFF2-40B4-BE49-F238E27FC236}">
                <a16:creationId xmlns:a16="http://schemas.microsoft.com/office/drawing/2014/main" id="{8629EE47-36DA-CD18-54D0-D58F64284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3933056"/>
            <a:ext cx="7524328" cy="2620013"/>
          </a:xfrm>
          <a:prstGeom prst="rect">
            <a:avLst/>
          </a:prstGeom>
        </p:spPr>
      </p:pic>
      <p:sp>
        <p:nvSpPr>
          <p:cNvPr id="7" name="TextBox 6">
            <a:extLst>
              <a:ext uri="{FF2B5EF4-FFF2-40B4-BE49-F238E27FC236}">
                <a16:creationId xmlns:a16="http://schemas.microsoft.com/office/drawing/2014/main" id="{F16E9B49-3964-E0FC-6F6F-AF12CE01DE8A}"/>
              </a:ext>
            </a:extLst>
          </p:cNvPr>
          <p:cNvSpPr txBox="1"/>
          <p:nvPr/>
        </p:nvSpPr>
        <p:spPr>
          <a:xfrm>
            <a:off x="1043607" y="6453336"/>
            <a:ext cx="7743205" cy="400110"/>
          </a:xfrm>
          <a:prstGeom prst="rect">
            <a:avLst/>
          </a:prstGeom>
          <a:noFill/>
        </p:spPr>
        <p:txBody>
          <a:bodyPr wrap="square">
            <a:spAutoFit/>
          </a:bodyPr>
          <a:lstStyle/>
          <a:p>
            <a:r>
              <a:rPr lang="en-US" altLang="ko-KR" sz="1000" i="1">
                <a:latin typeface="+mn-ea"/>
                <a:ea typeface="+mn-ea"/>
              </a:rPr>
              <a:t>Z. Liu, Y. Lin, Y. Cao, H. Hu, Y. Wei, Z. Zhang, S. Lin, and B. Guo, “Swin transformer: Hierarchical vision transformer using shifted windows,” 2021.</a:t>
            </a:r>
            <a:endParaRPr lang="ko-KR" altLang="en-US" sz="1000" i="1">
              <a:latin typeface="+mn-ea"/>
              <a:ea typeface="+mn-ea"/>
            </a:endParaRPr>
          </a:p>
        </p:txBody>
      </p:sp>
    </p:spTree>
    <p:extLst>
      <p:ext uri="{BB962C8B-B14F-4D97-AF65-F5344CB8AC3E}">
        <p14:creationId xmlns:p14="http://schemas.microsoft.com/office/powerpoint/2010/main" val="1931431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47A9EB-A0C5-9D05-322B-50A59DFF3E50}"/>
              </a:ext>
            </a:extLst>
          </p:cNvPr>
          <p:cNvSpPr>
            <a:spLocks noGrp="1"/>
          </p:cNvSpPr>
          <p:nvPr>
            <p:ph type="body" sz="quarter" idx="10"/>
          </p:nvPr>
        </p:nvSpPr>
        <p:spPr/>
        <p:txBody>
          <a:bodyPr/>
          <a:lstStyle/>
          <a:p>
            <a:pPr marL="0" indent="0">
              <a:lnSpc>
                <a:spcPct val="150000"/>
              </a:lnSpc>
              <a:buNone/>
            </a:pPr>
            <a:r>
              <a:rPr lang="en-US" altLang="ko-KR" sz="1600"/>
              <a:t>Recent research has focused on designing small and efficient networks for resource-constrained environments, with implications for object detection models as well. </a:t>
            </a:r>
          </a:p>
          <a:p>
            <a:pPr marL="0" indent="0">
              <a:lnSpc>
                <a:spcPct val="150000"/>
              </a:lnSpc>
              <a:buNone/>
            </a:pPr>
            <a:r>
              <a:rPr lang="en-US" altLang="ko-KR" sz="1600"/>
              <a:t>While many object detection models offer high accuracy and real-time inference, they often require excessive resources, limiting their deployment on edge devices. </a:t>
            </a:r>
          </a:p>
          <a:p>
            <a:pPr marL="0" indent="0">
              <a:lnSpc>
                <a:spcPct val="150000"/>
              </a:lnSpc>
              <a:buNone/>
            </a:pPr>
            <a:r>
              <a:rPr lang="en-US" altLang="ko-KR" sz="1600"/>
              <a:t>Various techniques such as efficient components, pruning, quantization, and distillation are explored to enhance the efficiency of deep learning models.</a:t>
            </a:r>
          </a:p>
          <a:p>
            <a:pPr>
              <a:lnSpc>
                <a:spcPct val="150000"/>
              </a:lnSpc>
            </a:pPr>
            <a:endParaRPr lang="en-US" altLang="ko-KR" sz="1600"/>
          </a:p>
          <a:p>
            <a:pPr>
              <a:lnSpc>
                <a:spcPct val="150000"/>
              </a:lnSpc>
            </a:pPr>
            <a:r>
              <a:rPr lang="en-US" altLang="ko-KR" sz="1600"/>
              <a:t>distillation : Use of trained large network to train smaller models</a:t>
            </a:r>
            <a:endParaRPr lang="ko-KR" altLang="en-US" sz="1600"/>
          </a:p>
        </p:txBody>
      </p:sp>
      <p:sp>
        <p:nvSpPr>
          <p:cNvPr id="3" name="제목 2">
            <a:extLst>
              <a:ext uri="{FF2B5EF4-FFF2-40B4-BE49-F238E27FC236}">
                <a16:creationId xmlns:a16="http://schemas.microsoft.com/office/drawing/2014/main" id="{3B3EC263-0881-E55D-D67A-2373D927AC8F}"/>
              </a:ext>
            </a:extLst>
          </p:cNvPr>
          <p:cNvSpPr>
            <a:spLocks noGrp="1"/>
          </p:cNvSpPr>
          <p:nvPr>
            <p:ph type="title"/>
          </p:nvPr>
        </p:nvSpPr>
        <p:spPr/>
        <p:txBody>
          <a:bodyPr/>
          <a:lstStyle/>
          <a:p>
            <a:r>
              <a:rPr lang="en-US" altLang="ko-KR"/>
              <a:t>VI. LIGHTWEIGHT NETWORKS</a:t>
            </a:r>
            <a:endParaRPr lang="ko-KR" altLang="en-US"/>
          </a:p>
        </p:txBody>
      </p:sp>
    </p:spTree>
    <p:extLst>
      <p:ext uri="{BB962C8B-B14F-4D97-AF65-F5344CB8AC3E}">
        <p14:creationId xmlns:p14="http://schemas.microsoft.com/office/powerpoint/2010/main" val="2628112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06BC1F4-3085-96D7-4A5C-9FC1CBA13B1E}"/>
              </a:ext>
            </a:extLst>
          </p:cNvPr>
          <p:cNvSpPr>
            <a:spLocks noGrp="1"/>
          </p:cNvSpPr>
          <p:nvPr>
            <p:ph type="body" sz="quarter" idx="10"/>
          </p:nvPr>
        </p:nvSpPr>
        <p:spPr/>
        <p:txBody>
          <a:bodyPr/>
          <a:lstStyle/>
          <a:p>
            <a:pPr marL="0" indent="0">
              <a:buNone/>
            </a:pPr>
            <a:r>
              <a:rPr lang="en-US" altLang="ko-KR" sz="1600"/>
              <a:t>A. SqueezeNet</a:t>
            </a:r>
          </a:p>
          <a:p>
            <a:r>
              <a:rPr lang="en-US" altLang="ko-KR" sz="1600"/>
              <a:t>a compact neural network architecture aimed at reducing parameters while preserving performance. </a:t>
            </a:r>
          </a:p>
          <a:p>
            <a:r>
              <a:rPr lang="en-US" altLang="ko-KR" sz="1600"/>
              <a:t>employing smaller filters</a:t>
            </a:r>
          </a:p>
          <a:p>
            <a:r>
              <a:rPr lang="en-US" altLang="ko-KR" sz="1600"/>
              <a:t>reducing the number of input channels to 3x3 filters</a:t>
            </a:r>
          </a:p>
          <a:p>
            <a:r>
              <a:rPr lang="en-US" altLang="ko-KR" sz="1600"/>
              <a:t>strategically placing downsampling layers</a:t>
            </a:r>
          </a:p>
          <a:p>
            <a:r>
              <a:rPr lang="en-US" altLang="ko-KR" sz="1600"/>
              <a:t>The architecture consists of fire modules, comprising squeeze and expand layers with ReLU activation, stacked between convolution layers</a:t>
            </a:r>
          </a:p>
          <a:p>
            <a:r>
              <a:rPr lang="en-US" altLang="ko-KR" sz="1600"/>
              <a:t>can be enhanced with residual connections for improved accuracy</a:t>
            </a:r>
            <a:endParaRPr lang="ko-KR" altLang="en-US" sz="1600"/>
          </a:p>
        </p:txBody>
      </p:sp>
      <p:sp>
        <p:nvSpPr>
          <p:cNvPr id="3" name="제목 2">
            <a:extLst>
              <a:ext uri="{FF2B5EF4-FFF2-40B4-BE49-F238E27FC236}">
                <a16:creationId xmlns:a16="http://schemas.microsoft.com/office/drawing/2014/main" id="{EDCDA212-2E24-FD52-B382-39B93832ABEF}"/>
              </a:ext>
            </a:extLst>
          </p:cNvPr>
          <p:cNvSpPr>
            <a:spLocks noGrp="1"/>
          </p:cNvSpPr>
          <p:nvPr>
            <p:ph type="title"/>
          </p:nvPr>
        </p:nvSpPr>
        <p:spPr>
          <a:xfrm>
            <a:off x="899592" y="260648"/>
            <a:ext cx="7787208" cy="562074"/>
          </a:xfrm>
        </p:spPr>
        <p:txBody>
          <a:bodyPr/>
          <a:lstStyle/>
          <a:p>
            <a:r>
              <a:rPr lang="en-US" altLang="ko-KR"/>
              <a:t>VI. LIGHTWEIGHT NETWORKS</a:t>
            </a:r>
            <a:endParaRPr lang="ko-KR" altLang="en-US"/>
          </a:p>
        </p:txBody>
      </p:sp>
    </p:spTree>
    <p:extLst>
      <p:ext uri="{BB962C8B-B14F-4D97-AF65-F5344CB8AC3E}">
        <p14:creationId xmlns:p14="http://schemas.microsoft.com/office/powerpoint/2010/main" val="3211078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8CFB461-458C-A647-96FB-4413AE422A89}"/>
              </a:ext>
            </a:extLst>
          </p:cNvPr>
          <p:cNvSpPr>
            <a:spLocks noGrp="1"/>
          </p:cNvSpPr>
          <p:nvPr>
            <p:ph type="body" sz="quarter" idx="10"/>
          </p:nvPr>
        </p:nvSpPr>
        <p:spPr/>
        <p:txBody>
          <a:bodyPr/>
          <a:lstStyle/>
          <a:p>
            <a:pPr marL="0" indent="0">
              <a:buNone/>
            </a:pPr>
            <a:r>
              <a:rPr lang="en-US" altLang="ko-KR" sz="1600"/>
              <a:t>B. MobileNets</a:t>
            </a:r>
          </a:p>
          <a:p>
            <a:r>
              <a:rPr lang="en-US" altLang="ko-KR" sz="1600"/>
              <a:t>adopts an efficient network architecture using depthwise separable convolution, reducing computation cost and model size</a:t>
            </a:r>
          </a:p>
          <a:p>
            <a:r>
              <a:rPr lang="en-US" altLang="ko-KR" sz="1600"/>
              <a:t>With 28 convolutional layers, batch normalization, and ReLU activation, it introduces width and resolution multipliers to enhance speed and reduce model size. </a:t>
            </a:r>
          </a:p>
          <a:p>
            <a:r>
              <a:rPr lang="en-US" altLang="ko-KR" sz="1600"/>
              <a:t>achieves comparable accuracy to larger models across various applications like object detection and face attribution</a:t>
            </a:r>
            <a:endParaRPr lang="ko-KR" altLang="en-US" sz="1600"/>
          </a:p>
        </p:txBody>
      </p:sp>
      <p:sp>
        <p:nvSpPr>
          <p:cNvPr id="3" name="제목 2">
            <a:extLst>
              <a:ext uri="{FF2B5EF4-FFF2-40B4-BE49-F238E27FC236}">
                <a16:creationId xmlns:a16="http://schemas.microsoft.com/office/drawing/2014/main" id="{0D5FAB1E-FBD0-DE9B-77A2-41BDB9E5FD7E}"/>
              </a:ext>
            </a:extLst>
          </p:cNvPr>
          <p:cNvSpPr>
            <a:spLocks noGrp="1"/>
          </p:cNvSpPr>
          <p:nvPr>
            <p:ph type="title"/>
          </p:nvPr>
        </p:nvSpPr>
        <p:spPr/>
        <p:txBody>
          <a:bodyPr/>
          <a:lstStyle/>
          <a:p>
            <a:r>
              <a:rPr lang="en-US" altLang="ko-KR"/>
              <a:t>VI. LIGHTWEIGHT NETWORKS</a:t>
            </a:r>
            <a:endParaRPr lang="ko-KR" altLang="en-US"/>
          </a:p>
        </p:txBody>
      </p:sp>
    </p:spTree>
    <p:extLst>
      <p:ext uri="{BB962C8B-B14F-4D97-AF65-F5344CB8AC3E}">
        <p14:creationId xmlns:p14="http://schemas.microsoft.com/office/powerpoint/2010/main" val="1144159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5FB536E-4FBF-F7B4-A608-C87F748B61F2}"/>
              </a:ext>
            </a:extLst>
          </p:cNvPr>
          <p:cNvSpPr>
            <a:spLocks noGrp="1"/>
          </p:cNvSpPr>
          <p:nvPr>
            <p:ph type="body" sz="quarter" idx="10"/>
          </p:nvPr>
        </p:nvSpPr>
        <p:spPr/>
        <p:txBody>
          <a:bodyPr/>
          <a:lstStyle/>
          <a:p>
            <a:pPr marL="0" indent="0">
              <a:buNone/>
            </a:pPr>
            <a:r>
              <a:rPr lang="en-US" altLang="ko-KR" sz="1600"/>
              <a:t>C. ShuffleNet</a:t>
            </a:r>
          </a:p>
          <a:p>
            <a:r>
              <a:rPr lang="en-US" altLang="ko-KR" sz="1600"/>
              <a:t>optimized for mobile devices, offering enhanced computational efficiency. </a:t>
            </a:r>
          </a:p>
          <a:p>
            <a:r>
              <a:rPr lang="en-US" altLang="ko-KR" sz="1600"/>
              <a:t>By integrating channel shuffle and group convolution techniques, ShuffleNet effectively mitigates scalability issues observed in efficient networks</a:t>
            </a:r>
          </a:p>
          <a:p>
            <a:r>
              <a:rPr lang="en-US" altLang="ko-KR" sz="1600"/>
              <a:t>superior performance with significantly reduced model size compared to contemporaneous models</a:t>
            </a:r>
          </a:p>
          <a:p>
            <a:r>
              <a:rPr lang="en-US" altLang="ko-KR" sz="1600"/>
              <a:t>innovative design marks a significant advancement in efficient network architecture.</a:t>
            </a:r>
          </a:p>
          <a:p>
            <a:endParaRPr lang="en-US" altLang="ko-KR" sz="1600"/>
          </a:p>
          <a:p>
            <a:endParaRPr lang="en-US" altLang="ko-KR" sz="1600"/>
          </a:p>
          <a:p>
            <a:endParaRPr lang="en-US" altLang="ko-KR" sz="1600"/>
          </a:p>
          <a:p>
            <a:endParaRPr lang="en-US" altLang="ko-KR" sz="1600"/>
          </a:p>
          <a:p>
            <a:endParaRPr lang="ko-KR" altLang="en-US" sz="1600"/>
          </a:p>
        </p:txBody>
      </p:sp>
      <p:sp>
        <p:nvSpPr>
          <p:cNvPr id="3" name="제목 2">
            <a:extLst>
              <a:ext uri="{FF2B5EF4-FFF2-40B4-BE49-F238E27FC236}">
                <a16:creationId xmlns:a16="http://schemas.microsoft.com/office/drawing/2014/main" id="{98BE3CFD-09CD-130E-0708-CB07E1B02850}"/>
              </a:ext>
            </a:extLst>
          </p:cNvPr>
          <p:cNvSpPr>
            <a:spLocks noGrp="1"/>
          </p:cNvSpPr>
          <p:nvPr>
            <p:ph type="title"/>
          </p:nvPr>
        </p:nvSpPr>
        <p:spPr/>
        <p:txBody>
          <a:bodyPr/>
          <a:lstStyle/>
          <a:p>
            <a:r>
              <a:rPr lang="en-US" altLang="ko-KR"/>
              <a:t>VI. LIGHTWEIGHT NETWORKS</a:t>
            </a:r>
            <a:endParaRPr lang="ko-KR" altLang="en-US"/>
          </a:p>
        </p:txBody>
      </p:sp>
    </p:spTree>
    <p:extLst>
      <p:ext uri="{BB962C8B-B14F-4D97-AF65-F5344CB8AC3E}">
        <p14:creationId xmlns:p14="http://schemas.microsoft.com/office/powerpoint/2010/main" val="90495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8F8AAFEF-5CEB-BA62-DC1F-A49DED1E12A4}"/>
              </a:ext>
            </a:extLst>
          </p:cNvPr>
          <p:cNvSpPr>
            <a:spLocks noGrp="1"/>
          </p:cNvSpPr>
          <p:nvPr>
            <p:ph type="body" sz="quarter" idx="10"/>
          </p:nvPr>
        </p:nvSpPr>
        <p:spPr/>
        <p:txBody>
          <a:bodyPr/>
          <a:lstStyle/>
          <a:p>
            <a:pPr marL="0" indent="0">
              <a:lnSpc>
                <a:spcPct val="150000"/>
              </a:lnSpc>
              <a:buNone/>
            </a:pPr>
            <a:r>
              <a:rPr lang="en-US" altLang="ko-KR" sz="1400"/>
              <a:t>A. Problem Statement </a:t>
            </a:r>
          </a:p>
          <a:p>
            <a:pPr>
              <a:lnSpc>
                <a:spcPct val="150000"/>
              </a:lnSpc>
            </a:pPr>
            <a:r>
              <a:rPr lang="en-US" altLang="ko-KR" sz="1400"/>
              <a:t>detect all instances of the predefined classes and provide its coarse localization in the image by axis-aligned boxes</a:t>
            </a:r>
          </a:p>
          <a:p>
            <a:pPr>
              <a:lnSpc>
                <a:spcPct val="150000"/>
              </a:lnSpc>
            </a:pPr>
            <a:r>
              <a:rPr lang="en-US" altLang="ko-KR" sz="1400"/>
              <a:t>identify all instances of the object classes and draw bounding box around it</a:t>
            </a:r>
          </a:p>
          <a:p>
            <a:pPr>
              <a:lnSpc>
                <a:spcPct val="150000"/>
              </a:lnSpc>
            </a:pPr>
            <a:r>
              <a:rPr lang="en-US" altLang="ko-KR" sz="1400"/>
              <a:t>supervised learning problem </a:t>
            </a:r>
          </a:p>
          <a:p>
            <a:pPr>
              <a:lnSpc>
                <a:spcPct val="150000"/>
              </a:lnSpc>
            </a:pPr>
            <a:endParaRPr lang="en-US" altLang="ko-KR" sz="1400"/>
          </a:p>
          <a:p>
            <a:pPr marL="0" indent="0">
              <a:lnSpc>
                <a:spcPct val="150000"/>
              </a:lnSpc>
              <a:buNone/>
            </a:pPr>
            <a:r>
              <a:rPr lang="en-US" altLang="ko-KR" sz="1400"/>
              <a:t>B. Key challenges in Object Detection </a:t>
            </a:r>
          </a:p>
          <a:p>
            <a:pPr marL="0" indent="0">
              <a:lnSpc>
                <a:spcPct val="150000"/>
              </a:lnSpc>
              <a:buNone/>
            </a:pPr>
            <a:r>
              <a:rPr lang="en-US" altLang="ko-KR" sz="1400"/>
              <a:t>•     Intra class variation : occlusion, illumination, pose, viewpoint, etc. -&gt; class prediction fluctuates</a:t>
            </a:r>
          </a:p>
          <a:p>
            <a:pPr marL="0" indent="0">
              <a:lnSpc>
                <a:spcPct val="150000"/>
              </a:lnSpc>
              <a:buNone/>
            </a:pPr>
            <a:r>
              <a:rPr lang="en-US" altLang="ko-KR" sz="1400"/>
              <a:t>•     Number of categories : </a:t>
            </a:r>
          </a:p>
          <a:p>
            <a:pPr marL="0" indent="0">
              <a:lnSpc>
                <a:spcPct val="150000"/>
              </a:lnSpc>
              <a:buNone/>
            </a:pPr>
            <a:r>
              <a:rPr lang="en-US" altLang="ko-KR" sz="1400"/>
              <a:t>	sheer number of object classes available to classify</a:t>
            </a:r>
          </a:p>
          <a:p>
            <a:pPr marL="0" indent="0">
              <a:lnSpc>
                <a:spcPct val="150000"/>
              </a:lnSpc>
              <a:buNone/>
            </a:pPr>
            <a:r>
              <a:rPr lang="en-US" altLang="ko-KR" sz="1400"/>
              <a:t>	requires more high-quality annotated data -&gt; hard to come by</a:t>
            </a:r>
          </a:p>
          <a:p>
            <a:pPr marL="0" indent="0">
              <a:lnSpc>
                <a:spcPct val="150000"/>
              </a:lnSpc>
              <a:buNone/>
            </a:pPr>
            <a:r>
              <a:rPr lang="en-US" altLang="ko-KR" sz="1400"/>
              <a:t>	using fewer examples for training a detector is an open research question</a:t>
            </a:r>
          </a:p>
          <a:p>
            <a:pPr marL="0" indent="0">
              <a:lnSpc>
                <a:spcPct val="150000"/>
              </a:lnSpc>
              <a:buNone/>
            </a:pPr>
            <a:r>
              <a:rPr lang="en-US" altLang="ko-KR" sz="1400"/>
              <a:t>•     Efficiency : need high computation resources, should also be available on mobile devices</a:t>
            </a:r>
            <a:endParaRPr lang="ko-KR" altLang="en-US" sz="1400"/>
          </a:p>
        </p:txBody>
      </p:sp>
      <p:sp>
        <p:nvSpPr>
          <p:cNvPr id="3" name="제목 2">
            <a:extLst>
              <a:ext uri="{FF2B5EF4-FFF2-40B4-BE49-F238E27FC236}">
                <a16:creationId xmlns:a16="http://schemas.microsoft.com/office/drawing/2014/main" id="{A43D78C2-8D94-F24C-FF94-7DE8A6F3C393}"/>
              </a:ext>
            </a:extLst>
          </p:cNvPr>
          <p:cNvSpPr>
            <a:spLocks noGrp="1"/>
          </p:cNvSpPr>
          <p:nvPr>
            <p:ph type="title"/>
          </p:nvPr>
        </p:nvSpPr>
        <p:spPr/>
        <p:txBody>
          <a:bodyPr/>
          <a:lstStyle/>
          <a:p>
            <a:r>
              <a:rPr lang="en-US" altLang="ko-KR"/>
              <a:t>II. BACKGROUND</a:t>
            </a:r>
            <a:endParaRPr lang="ko-KR" altLang="en-US"/>
          </a:p>
        </p:txBody>
      </p:sp>
    </p:spTree>
    <p:extLst>
      <p:ext uri="{BB962C8B-B14F-4D97-AF65-F5344CB8AC3E}">
        <p14:creationId xmlns:p14="http://schemas.microsoft.com/office/powerpoint/2010/main" val="497225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896474C-DB34-EB8D-4839-30DEEA70191F}"/>
              </a:ext>
            </a:extLst>
          </p:cNvPr>
          <p:cNvSpPr>
            <a:spLocks noGrp="1"/>
          </p:cNvSpPr>
          <p:nvPr>
            <p:ph type="body" sz="quarter" idx="10"/>
          </p:nvPr>
        </p:nvSpPr>
        <p:spPr/>
        <p:txBody>
          <a:bodyPr/>
          <a:lstStyle/>
          <a:p>
            <a:pPr marL="0" indent="0">
              <a:buNone/>
            </a:pPr>
            <a:r>
              <a:rPr lang="en-US" altLang="ko-KR" sz="1600"/>
              <a:t>D. MobileNetv2</a:t>
            </a:r>
          </a:p>
          <a:p>
            <a:r>
              <a:rPr lang="en-US" altLang="ko-KR" sz="1600"/>
              <a:t>an improvement over MobileNetv1</a:t>
            </a:r>
          </a:p>
          <a:p>
            <a:r>
              <a:rPr lang="en-US" altLang="ko-KR" sz="1600"/>
              <a:t>featuring inverted residual with linear bottleneck modules to enhance efficiency and accuracy</a:t>
            </a:r>
          </a:p>
          <a:p>
            <a:r>
              <a:rPr lang="en-US" altLang="ko-KR" sz="1600"/>
              <a:t>Unlike conventional residual blocks, MobileNetv2 expands the input dimension, applies depthwise convolution, and then compresses it back, optimizing computation.</a:t>
            </a:r>
          </a:p>
          <a:p>
            <a:r>
              <a:rPr lang="en-US" altLang="ko-KR" sz="1600"/>
              <a:t>employs ReLU6 activation</a:t>
            </a:r>
          </a:p>
          <a:p>
            <a:r>
              <a:rPr lang="en-US" altLang="ko-KR" sz="1600"/>
              <a:t>serves as the feature extractor for SSDLite, a variant of SSD, offering competitive accuracy with significantly fewer parameters. </a:t>
            </a:r>
            <a:endParaRPr lang="ko-KR" altLang="en-US" sz="1600"/>
          </a:p>
        </p:txBody>
      </p:sp>
      <p:sp>
        <p:nvSpPr>
          <p:cNvPr id="3" name="제목 2">
            <a:extLst>
              <a:ext uri="{FF2B5EF4-FFF2-40B4-BE49-F238E27FC236}">
                <a16:creationId xmlns:a16="http://schemas.microsoft.com/office/drawing/2014/main" id="{8A2EF76C-6130-E4B1-AF7D-F6E2AA1FF283}"/>
              </a:ext>
            </a:extLst>
          </p:cNvPr>
          <p:cNvSpPr>
            <a:spLocks noGrp="1"/>
          </p:cNvSpPr>
          <p:nvPr>
            <p:ph type="title"/>
          </p:nvPr>
        </p:nvSpPr>
        <p:spPr/>
        <p:txBody>
          <a:bodyPr/>
          <a:lstStyle/>
          <a:p>
            <a:r>
              <a:rPr lang="en-US" altLang="ko-KR"/>
              <a:t>VI. LIGHTWEIGHT NETWORKS</a:t>
            </a:r>
            <a:endParaRPr lang="ko-KR" altLang="en-US"/>
          </a:p>
        </p:txBody>
      </p:sp>
      <p:sp>
        <p:nvSpPr>
          <p:cNvPr id="5" name="TextBox 4">
            <a:extLst>
              <a:ext uri="{FF2B5EF4-FFF2-40B4-BE49-F238E27FC236}">
                <a16:creationId xmlns:a16="http://schemas.microsoft.com/office/drawing/2014/main" id="{FC76D20B-FBB4-9CE3-A7BD-B6E486F6A8D6}"/>
              </a:ext>
            </a:extLst>
          </p:cNvPr>
          <p:cNvSpPr txBox="1"/>
          <p:nvPr/>
        </p:nvSpPr>
        <p:spPr>
          <a:xfrm>
            <a:off x="1096965" y="6457890"/>
            <a:ext cx="7676369" cy="400110"/>
          </a:xfrm>
          <a:prstGeom prst="rect">
            <a:avLst/>
          </a:prstGeom>
          <a:noFill/>
        </p:spPr>
        <p:txBody>
          <a:bodyPr wrap="square">
            <a:spAutoFit/>
          </a:bodyPr>
          <a:lstStyle/>
          <a:p>
            <a:r>
              <a:rPr lang="en-US" altLang="ko-KR" sz="1000" i="1">
                <a:latin typeface="+mn-ea"/>
                <a:ea typeface="+mn-ea"/>
              </a:rPr>
              <a:t>M. Sandler, A. Howard, M. Zhu, A. Zhmoginov, and L.-C. Chen, “MobileNetV2: Inverted residuals and linear bottlenecks.” [Online]. Available: http://arxiv.org/abs/1801.04381</a:t>
            </a:r>
            <a:endParaRPr lang="ko-KR" altLang="en-US" sz="1000" i="1">
              <a:latin typeface="+mn-ea"/>
              <a:ea typeface="+mn-ea"/>
            </a:endParaRPr>
          </a:p>
        </p:txBody>
      </p:sp>
      <p:pic>
        <p:nvPicPr>
          <p:cNvPr id="1026" name="Picture 2">
            <a:extLst>
              <a:ext uri="{FF2B5EF4-FFF2-40B4-BE49-F238E27FC236}">
                <a16:creationId xmlns:a16="http://schemas.microsoft.com/office/drawing/2014/main" id="{85CF432D-E972-F5D7-5A14-55FCA30C05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187" y="4005064"/>
            <a:ext cx="3934879" cy="17788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9AF14CE-C3F2-EA41-6DAD-3E9A4BD95A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9992" y="4005064"/>
            <a:ext cx="4059598" cy="177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802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01AA7A0-1471-DF4D-A4B9-1B43CF24D750}"/>
              </a:ext>
            </a:extLst>
          </p:cNvPr>
          <p:cNvSpPr>
            <a:spLocks noGrp="1"/>
          </p:cNvSpPr>
          <p:nvPr>
            <p:ph type="body" sz="quarter" idx="10"/>
          </p:nvPr>
        </p:nvSpPr>
        <p:spPr/>
        <p:txBody>
          <a:bodyPr/>
          <a:lstStyle/>
          <a:p>
            <a:pPr marL="0" indent="0">
              <a:buNone/>
            </a:pPr>
            <a:r>
              <a:rPr lang="en-US" altLang="ko-KR" sz="1600"/>
              <a:t>E. PeleeNet</a:t>
            </a:r>
          </a:p>
          <a:p>
            <a:r>
              <a:rPr lang="en-US" altLang="ko-KR" sz="1600"/>
              <a:t>a novel lightweight deep learning architecture inspired by DenseNet</a:t>
            </a:r>
          </a:p>
          <a:p>
            <a:r>
              <a:rPr lang="en-US" altLang="ko-KR" sz="1600"/>
              <a:t>focus on efficient implementation using conventional convolution techniques</a:t>
            </a:r>
          </a:p>
          <a:p>
            <a:r>
              <a:rPr lang="en-US" altLang="ko-KR" sz="1600"/>
              <a:t>PeleeNet incorporates two-way dense layers, stem block, dynamic channel adjustment, and conventional post activation to reduce computation while maintaining speed.</a:t>
            </a:r>
          </a:p>
          <a:p>
            <a:r>
              <a:rPr lang="en-US" altLang="ko-KR" sz="1600"/>
              <a:t>PeleeNet serves as the backbone for Pelee, a real-time object detection system based on SSD, showcasing improved performance on mobile and edge devices through simple design choices</a:t>
            </a:r>
            <a:endParaRPr lang="ko-KR" altLang="en-US" sz="1600"/>
          </a:p>
        </p:txBody>
      </p:sp>
      <p:sp>
        <p:nvSpPr>
          <p:cNvPr id="3" name="제목 2">
            <a:extLst>
              <a:ext uri="{FF2B5EF4-FFF2-40B4-BE49-F238E27FC236}">
                <a16:creationId xmlns:a16="http://schemas.microsoft.com/office/drawing/2014/main" id="{10E83859-95C5-5629-B130-83FFEFCD05A4}"/>
              </a:ext>
            </a:extLst>
          </p:cNvPr>
          <p:cNvSpPr>
            <a:spLocks noGrp="1"/>
          </p:cNvSpPr>
          <p:nvPr>
            <p:ph type="title"/>
          </p:nvPr>
        </p:nvSpPr>
        <p:spPr/>
        <p:txBody>
          <a:bodyPr/>
          <a:lstStyle/>
          <a:p>
            <a:r>
              <a:rPr lang="en-US" altLang="ko-KR"/>
              <a:t>VI. LIGHTWEIGHT NETWORKS</a:t>
            </a:r>
            <a:endParaRPr lang="ko-KR" altLang="en-US"/>
          </a:p>
        </p:txBody>
      </p:sp>
      <p:pic>
        <p:nvPicPr>
          <p:cNvPr id="2050" name="Picture 2">
            <a:extLst>
              <a:ext uri="{FF2B5EF4-FFF2-40B4-BE49-F238E27FC236}">
                <a16:creationId xmlns:a16="http://schemas.microsoft.com/office/drawing/2014/main" id="{051E3137-45DC-03DB-B8D3-130524520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361" y="3789040"/>
            <a:ext cx="4226663" cy="20809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57C6AD3-7B61-4F63-FF51-4B1FCE655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3647794"/>
            <a:ext cx="3240360" cy="25175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3D3FC0-D4BB-F84C-9247-088471DC1F91}"/>
              </a:ext>
            </a:extLst>
          </p:cNvPr>
          <p:cNvSpPr txBox="1"/>
          <p:nvPr/>
        </p:nvSpPr>
        <p:spPr>
          <a:xfrm>
            <a:off x="1043608" y="6597352"/>
            <a:ext cx="6552728" cy="246221"/>
          </a:xfrm>
          <a:prstGeom prst="rect">
            <a:avLst/>
          </a:prstGeom>
          <a:noFill/>
        </p:spPr>
        <p:txBody>
          <a:bodyPr wrap="square">
            <a:spAutoFit/>
          </a:bodyPr>
          <a:lstStyle/>
          <a:p>
            <a:r>
              <a:rPr lang="en-US" altLang="ko-KR" sz="1000" i="1">
                <a:latin typeface="+mn-ea"/>
                <a:ea typeface="+mn-ea"/>
              </a:rPr>
              <a:t>R. J. Wang, X. Li, and C. X. Ling, “Pelee: A real-time object detection system on mobile devices,” p. 10.</a:t>
            </a:r>
            <a:endParaRPr lang="ko-KR" altLang="en-US" sz="1000" i="1">
              <a:latin typeface="+mn-ea"/>
              <a:ea typeface="+mn-ea"/>
            </a:endParaRPr>
          </a:p>
        </p:txBody>
      </p:sp>
    </p:spTree>
    <p:extLst>
      <p:ext uri="{BB962C8B-B14F-4D97-AF65-F5344CB8AC3E}">
        <p14:creationId xmlns:p14="http://schemas.microsoft.com/office/powerpoint/2010/main" val="701179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AFF78F-1F02-045C-4CAD-EED8AF15B0B6}"/>
              </a:ext>
            </a:extLst>
          </p:cNvPr>
          <p:cNvSpPr>
            <a:spLocks noGrp="1"/>
          </p:cNvSpPr>
          <p:nvPr>
            <p:ph type="body" sz="quarter" idx="10"/>
          </p:nvPr>
        </p:nvSpPr>
        <p:spPr/>
        <p:txBody>
          <a:bodyPr/>
          <a:lstStyle/>
          <a:p>
            <a:pPr marL="0" indent="0">
              <a:buNone/>
            </a:pPr>
            <a:r>
              <a:rPr lang="en-US" altLang="ko-KR" sz="1600"/>
              <a:t>F. ShuffleNetv2</a:t>
            </a:r>
          </a:p>
          <a:p>
            <a:r>
              <a:rPr lang="en-US" altLang="ko-KR" sz="1600"/>
              <a:t>efficient network design guidelines emphasizing direct metrics like speed over indirect ones like FLOPs</a:t>
            </a:r>
          </a:p>
          <a:p>
            <a:r>
              <a:rPr lang="en-US" altLang="ko-KR" sz="1600"/>
              <a:t>novel building block splitting inputs, utilizing group convolution, and employing multi-path structures. </a:t>
            </a:r>
          </a:p>
          <a:p>
            <a:r>
              <a:rPr lang="en-US" altLang="ko-KR" sz="1600"/>
              <a:t>This results in a highly efficient architecture with superior accuracy compared to state-of-the-art models at similar complexity levels.</a:t>
            </a:r>
            <a:endParaRPr lang="ko-KR" altLang="en-US" sz="1600"/>
          </a:p>
        </p:txBody>
      </p:sp>
      <p:sp>
        <p:nvSpPr>
          <p:cNvPr id="3" name="제목 2">
            <a:extLst>
              <a:ext uri="{FF2B5EF4-FFF2-40B4-BE49-F238E27FC236}">
                <a16:creationId xmlns:a16="http://schemas.microsoft.com/office/drawing/2014/main" id="{0905A55A-E711-28D9-2683-1D563CF931EF}"/>
              </a:ext>
            </a:extLst>
          </p:cNvPr>
          <p:cNvSpPr>
            <a:spLocks noGrp="1"/>
          </p:cNvSpPr>
          <p:nvPr>
            <p:ph type="title"/>
          </p:nvPr>
        </p:nvSpPr>
        <p:spPr/>
        <p:txBody>
          <a:bodyPr/>
          <a:lstStyle/>
          <a:p>
            <a:r>
              <a:rPr lang="en-US" altLang="ko-KR"/>
              <a:t>VI. LIGHTWEIGHT NETWORKS</a:t>
            </a:r>
            <a:endParaRPr lang="ko-KR" altLang="en-US"/>
          </a:p>
        </p:txBody>
      </p:sp>
    </p:spTree>
    <p:extLst>
      <p:ext uri="{BB962C8B-B14F-4D97-AF65-F5344CB8AC3E}">
        <p14:creationId xmlns:p14="http://schemas.microsoft.com/office/powerpoint/2010/main" val="1514296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219E4AB-518B-9422-B333-1EDA37368E8A}"/>
              </a:ext>
            </a:extLst>
          </p:cNvPr>
          <p:cNvSpPr>
            <a:spLocks noGrp="1"/>
          </p:cNvSpPr>
          <p:nvPr>
            <p:ph type="body" sz="quarter" idx="10"/>
          </p:nvPr>
        </p:nvSpPr>
        <p:spPr>
          <a:xfrm>
            <a:off x="357189" y="1285875"/>
            <a:ext cx="4934891" cy="4643438"/>
          </a:xfrm>
        </p:spPr>
        <p:txBody>
          <a:bodyPr/>
          <a:lstStyle/>
          <a:p>
            <a:pPr marL="0" indent="0">
              <a:buNone/>
            </a:pPr>
            <a:r>
              <a:rPr lang="en-US" altLang="ko-KR" sz="1600"/>
              <a:t>G. MnasNet</a:t>
            </a:r>
          </a:p>
          <a:p>
            <a:r>
              <a:rPr lang="en-US" altLang="ko-KR" sz="1600"/>
              <a:t>utilizing an automated neural architecture search (NAS) approach to balance high accuracy and low latency. </a:t>
            </a:r>
          </a:p>
          <a:p>
            <a:r>
              <a:rPr lang="en-US" altLang="ko-KR" sz="1600"/>
              <a:t>By partitioning the CNN into unique blocks and employing RNN-based reinforcement learning, they achieved diverse block designs, yielding faster inference and improved accuracy compared to MobileNetv2. </a:t>
            </a:r>
          </a:p>
          <a:p>
            <a:r>
              <a:rPr lang="en-US" altLang="ko-KR" sz="1600"/>
              <a:t>computational demands for the search process remain significant</a:t>
            </a:r>
            <a:endParaRPr lang="ko-KR" altLang="en-US" sz="1600"/>
          </a:p>
        </p:txBody>
      </p:sp>
      <p:sp>
        <p:nvSpPr>
          <p:cNvPr id="3" name="제목 2">
            <a:extLst>
              <a:ext uri="{FF2B5EF4-FFF2-40B4-BE49-F238E27FC236}">
                <a16:creationId xmlns:a16="http://schemas.microsoft.com/office/drawing/2014/main" id="{68630BB5-B278-B339-4717-13F27F144437}"/>
              </a:ext>
            </a:extLst>
          </p:cNvPr>
          <p:cNvSpPr>
            <a:spLocks noGrp="1"/>
          </p:cNvSpPr>
          <p:nvPr>
            <p:ph type="title"/>
          </p:nvPr>
        </p:nvSpPr>
        <p:spPr/>
        <p:txBody>
          <a:bodyPr/>
          <a:lstStyle/>
          <a:p>
            <a:r>
              <a:rPr lang="en-US" altLang="ko-KR"/>
              <a:t>VI. LIGHTWEIGHT NETWORKS</a:t>
            </a:r>
            <a:endParaRPr lang="ko-KR" altLang="en-US"/>
          </a:p>
        </p:txBody>
      </p:sp>
      <p:pic>
        <p:nvPicPr>
          <p:cNvPr id="3074" name="Picture 2">
            <a:extLst>
              <a:ext uri="{FF2B5EF4-FFF2-40B4-BE49-F238E27FC236}">
                <a16:creationId xmlns:a16="http://schemas.microsoft.com/office/drawing/2014/main" id="{CB4CCC93-2939-E0C1-B717-32216B5481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3137" y="1628800"/>
            <a:ext cx="3634753" cy="4402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3621E3-4DA5-B0BE-AEAB-1E138924FEA7}"/>
              </a:ext>
            </a:extLst>
          </p:cNvPr>
          <p:cNvSpPr txBox="1"/>
          <p:nvPr/>
        </p:nvSpPr>
        <p:spPr>
          <a:xfrm>
            <a:off x="971600" y="6397297"/>
            <a:ext cx="8064896" cy="400110"/>
          </a:xfrm>
          <a:prstGeom prst="rect">
            <a:avLst/>
          </a:prstGeom>
          <a:noFill/>
        </p:spPr>
        <p:txBody>
          <a:bodyPr wrap="square">
            <a:spAutoFit/>
          </a:bodyPr>
          <a:lstStyle/>
          <a:p>
            <a:r>
              <a:rPr lang="en-US" altLang="ko-KR" sz="1000" i="1">
                <a:latin typeface="+mn-ea"/>
                <a:ea typeface="+mn-ea"/>
              </a:rPr>
              <a:t>M. Tan, B. Chen, R. Pang, V. Vasudevan, M. Sandler, A. Howard, and Q. V. Le, “MnasNet: Platform-aware neural architecture search for mobile.” [Online]. Available: https://arxiv.org/abs/1807.11626v3</a:t>
            </a:r>
            <a:endParaRPr lang="ko-KR" altLang="en-US" sz="1000" i="1">
              <a:latin typeface="+mn-ea"/>
              <a:ea typeface="+mn-ea"/>
            </a:endParaRPr>
          </a:p>
        </p:txBody>
      </p:sp>
    </p:spTree>
    <p:extLst>
      <p:ext uri="{BB962C8B-B14F-4D97-AF65-F5344CB8AC3E}">
        <p14:creationId xmlns:p14="http://schemas.microsoft.com/office/powerpoint/2010/main" val="1128685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5EAB36-1396-D196-B56F-BCE779659E0B}"/>
              </a:ext>
            </a:extLst>
          </p:cNvPr>
          <p:cNvSpPr>
            <a:spLocks noGrp="1"/>
          </p:cNvSpPr>
          <p:nvPr>
            <p:ph type="body" sz="quarter" idx="10"/>
          </p:nvPr>
        </p:nvSpPr>
        <p:spPr/>
        <p:txBody>
          <a:bodyPr/>
          <a:lstStyle/>
          <a:p>
            <a:pPr marL="0" indent="0">
              <a:buNone/>
            </a:pPr>
            <a:r>
              <a:rPr lang="en-US" altLang="ko-KR" sz="1600"/>
              <a:t>H. MobileNetv3</a:t>
            </a:r>
          </a:p>
          <a:p>
            <a:r>
              <a:rPr lang="en-US" altLang="ko-KR" sz="1600"/>
              <a:t>derived from MnasNet</a:t>
            </a:r>
          </a:p>
          <a:p>
            <a:r>
              <a:rPr lang="en-US" altLang="ko-KR" sz="1600"/>
              <a:t>utilizes a platform-aware neural architecture search optimized with NetAdapt, achieving efficiency improvements</a:t>
            </a:r>
          </a:p>
          <a:p>
            <a:r>
              <a:rPr lang="en-US" altLang="ko-KR" sz="1600"/>
              <a:t>By trimming redundant components and incorporating hard swish activation, Howard et al. crafted two variants tailored for diverse resource constraints, enhancing both speed and accuracy in feature detection for SSDLite with reduced latency. </a:t>
            </a:r>
          </a:p>
          <a:p>
            <a:endParaRPr lang="ko-KR" altLang="en-US" sz="1600"/>
          </a:p>
        </p:txBody>
      </p:sp>
      <p:sp>
        <p:nvSpPr>
          <p:cNvPr id="3" name="제목 2">
            <a:extLst>
              <a:ext uri="{FF2B5EF4-FFF2-40B4-BE49-F238E27FC236}">
                <a16:creationId xmlns:a16="http://schemas.microsoft.com/office/drawing/2014/main" id="{C45FE1A1-C285-D8DF-EA64-851E83DDB4C8}"/>
              </a:ext>
            </a:extLst>
          </p:cNvPr>
          <p:cNvSpPr>
            <a:spLocks noGrp="1"/>
          </p:cNvSpPr>
          <p:nvPr>
            <p:ph type="title"/>
          </p:nvPr>
        </p:nvSpPr>
        <p:spPr/>
        <p:txBody>
          <a:bodyPr/>
          <a:lstStyle/>
          <a:p>
            <a:r>
              <a:rPr lang="en-US" altLang="ko-KR"/>
              <a:t>VI. LIGHTWEIGHT NETWORKS</a:t>
            </a:r>
            <a:endParaRPr lang="ko-KR" altLang="en-US"/>
          </a:p>
        </p:txBody>
      </p:sp>
      <p:pic>
        <p:nvPicPr>
          <p:cNvPr id="4098" name="Picture 2">
            <a:extLst>
              <a:ext uri="{FF2B5EF4-FFF2-40B4-BE49-F238E27FC236}">
                <a16:creationId xmlns:a16="http://schemas.microsoft.com/office/drawing/2014/main" id="{EC909DC8-BA8A-0ADB-ABAD-DDD5596F8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607594"/>
            <a:ext cx="4769346" cy="26522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1B0D93-763E-87EC-5E97-BCC31A0530D2}"/>
              </a:ext>
            </a:extLst>
          </p:cNvPr>
          <p:cNvSpPr txBox="1"/>
          <p:nvPr/>
        </p:nvSpPr>
        <p:spPr>
          <a:xfrm>
            <a:off x="1043608" y="6453336"/>
            <a:ext cx="7848872" cy="400110"/>
          </a:xfrm>
          <a:prstGeom prst="rect">
            <a:avLst/>
          </a:prstGeom>
          <a:noFill/>
        </p:spPr>
        <p:txBody>
          <a:bodyPr wrap="square">
            <a:spAutoFit/>
          </a:bodyPr>
          <a:lstStyle/>
          <a:p>
            <a:r>
              <a:rPr lang="en-US" altLang="ko-KR" sz="1000" i="1">
                <a:latin typeface="+mn-ea"/>
                <a:ea typeface="+mn-ea"/>
              </a:rPr>
              <a:t>A. Howard, M. Sandler, G. Chu, L.-C. Chen, B. Chen, M. Tan, W. Wang, Y. Zhu, R. Pang, V. Vasudevan, Q. V. Le, and H. Adam, “Searching for MobileNetV3.” [Online]. Available: https://arxiv.org/abs/1905.02244v5 </a:t>
            </a:r>
            <a:endParaRPr lang="ko-KR" altLang="en-US" sz="1000" i="1">
              <a:latin typeface="+mn-ea"/>
              <a:ea typeface="+mn-ea"/>
            </a:endParaRPr>
          </a:p>
        </p:txBody>
      </p:sp>
    </p:spTree>
    <p:extLst>
      <p:ext uri="{BB962C8B-B14F-4D97-AF65-F5344CB8AC3E}">
        <p14:creationId xmlns:p14="http://schemas.microsoft.com/office/powerpoint/2010/main" val="2628813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DF9BDFF-18C8-974F-848D-D3D4E5964522}"/>
              </a:ext>
            </a:extLst>
          </p:cNvPr>
          <p:cNvSpPr>
            <a:spLocks noGrp="1"/>
          </p:cNvSpPr>
          <p:nvPr>
            <p:ph type="body" sz="quarter" idx="10"/>
          </p:nvPr>
        </p:nvSpPr>
        <p:spPr>
          <a:xfrm>
            <a:off x="357188" y="1124744"/>
            <a:ext cx="8429625" cy="4643438"/>
          </a:xfrm>
        </p:spPr>
        <p:txBody>
          <a:bodyPr/>
          <a:lstStyle/>
          <a:p>
            <a:pPr marL="0" indent="0">
              <a:buNone/>
            </a:pPr>
            <a:r>
              <a:rPr lang="en-US" altLang="ko-KR" sz="1600"/>
              <a:t>I. Once-For-All (OFA)</a:t>
            </a:r>
          </a:p>
          <a:p>
            <a:r>
              <a:rPr lang="en-US" altLang="ko-KR" sz="1600"/>
              <a:t>decouples model training from neural architecture search (NAS), reducing computational costs. </a:t>
            </a:r>
          </a:p>
          <a:p>
            <a:r>
              <a:rPr lang="en-US" altLang="ko-KR" sz="1600"/>
              <a:t>enables flexible sub-network creation by varying depth, width, kernel size, and dimension within a nested architecture, employing progressive shrinking for parameter reduction. </a:t>
            </a:r>
          </a:p>
          <a:p>
            <a:r>
              <a:rPr lang="en-US" altLang="ko-KR" sz="1600"/>
              <a:t>state-of-the-art accuracy in ImageNet and winning the LPCVC</a:t>
            </a:r>
          </a:p>
          <a:p>
            <a:r>
              <a:rPr lang="en-US" altLang="ko-KR" sz="1600"/>
              <a:t>demonstrates a novel approach to designing lightweight models for diverse hardware needs</a:t>
            </a:r>
            <a:endParaRPr lang="ko-KR" altLang="en-US" sz="1600"/>
          </a:p>
        </p:txBody>
      </p:sp>
      <p:sp>
        <p:nvSpPr>
          <p:cNvPr id="3" name="제목 2">
            <a:extLst>
              <a:ext uri="{FF2B5EF4-FFF2-40B4-BE49-F238E27FC236}">
                <a16:creationId xmlns:a16="http://schemas.microsoft.com/office/drawing/2014/main" id="{BA2E7C32-E210-05EF-AAFB-08DF4E3FBBE1}"/>
              </a:ext>
            </a:extLst>
          </p:cNvPr>
          <p:cNvSpPr>
            <a:spLocks noGrp="1"/>
          </p:cNvSpPr>
          <p:nvPr>
            <p:ph type="title"/>
          </p:nvPr>
        </p:nvSpPr>
        <p:spPr/>
        <p:txBody>
          <a:bodyPr/>
          <a:lstStyle/>
          <a:p>
            <a:r>
              <a:rPr lang="en-US" altLang="ko-KR"/>
              <a:t>VI. LIGHTWEIGHT NETWORKS</a:t>
            </a:r>
            <a:endParaRPr lang="ko-KR" altLang="en-US"/>
          </a:p>
        </p:txBody>
      </p:sp>
      <p:sp>
        <p:nvSpPr>
          <p:cNvPr id="5" name="TextBox 4">
            <a:extLst>
              <a:ext uri="{FF2B5EF4-FFF2-40B4-BE49-F238E27FC236}">
                <a16:creationId xmlns:a16="http://schemas.microsoft.com/office/drawing/2014/main" id="{5C791DEF-EE2F-6492-5BDC-6FCE665E49FB}"/>
              </a:ext>
            </a:extLst>
          </p:cNvPr>
          <p:cNvSpPr txBox="1"/>
          <p:nvPr/>
        </p:nvSpPr>
        <p:spPr>
          <a:xfrm>
            <a:off x="971600" y="6597352"/>
            <a:ext cx="8136904" cy="246221"/>
          </a:xfrm>
          <a:prstGeom prst="rect">
            <a:avLst/>
          </a:prstGeom>
          <a:noFill/>
        </p:spPr>
        <p:txBody>
          <a:bodyPr wrap="square">
            <a:spAutoFit/>
          </a:bodyPr>
          <a:lstStyle/>
          <a:p>
            <a:r>
              <a:rPr lang="en-US" altLang="ko-KR" sz="1000" i="1">
                <a:latin typeface="+mn-ea"/>
                <a:ea typeface="+mn-ea"/>
              </a:rPr>
              <a:t>H. Cai, C. Gan, T. Wang, Z. Zhang, and S. Han, “Once-for-all: Train one network and specialize it for efficient deployment,” 2020.</a:t>
            </a:r>
            <a:endParaRPr lang="ko-KR" altLang="en-US" sz="1000" i="1">
              <a:latin typeface="+mn-ea"/>
              <a:ea typeface="+mn-ea"/>
            </a:endParaRPr>
          </a:p>
        </p:txBody>
      </p:sp>
      <p:pic>
        <p:nvPicPr>
          <p:cNvPr id="7" name="그림 6" descr="텍스트, 스크린샷, 도표, 디자인이(가) 표시된 사진&#10;&#10;자동 생성된 설명">
            <a:extLst>
              <a:ext uri="{FF2B5EF4-FFF2-40B4-BE49-F238E27FC236}">
                <a16:creationId xmlns:a16="http://schemas.microsoft.com/office/drawing/2014/main" id="{6E2B04AC-1532-EDEA-0FD7-9125D0EA4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3562386"/>
            <a:ext cx="6120680" cy="2870044"/>
          </a:xfrm>
          <a:prstGeom prst="rect">
            <a:avLst/>
          </a:prstGeom>
        </p:spPr>
      </p:pic>
    </p:spTree>
    <p:extLst>
      <p:ext uri="{BB962C8B-B14F-4D97-AF65-F5344CB8AC3E}">
        <p14:creationId xmlns:p14="http://schemas.microsoft.com/office/powerpoint/2010/main" val="994493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5224E0D-A9F6-FF0D-AFB5-0E26433089BC}"/>
              </a:ext>
            </a:extLst>
          </p:cNvPr>
          <p:cNvSpPr>
            <a:spLocks noGrp="1"/>
          </p:cNvSpPr>
          <p:nvPr>
            <p:ph type="body" sz="quarter" idx="10"/>
          </p:nvPr>
        </p:nvSpPr>
        <p:spPr>
          <a:xfrm>
            <a:off x="284455" y="4005064"/>
            <a:ext cx="8608025" cy="2261888"/>
          </a:xfrm>
        </p:spPr>
        <p:txBody>
          <a:bodyPr/>
          <a:lstStyle/>
          <a:p>
            <a:pPr marL="0" indent="0">
              <a:lnSpc>
                <a:spcPct val="150000"/>
              </a:lnSpc>
              <a:buNone/>
            </a:pPr>
            <a:r>
              <a:rPr lang="en-US" altLang="ko-KR" sz="1400"/>
              <a:t>evaluate performance of models based on the results from their papers</a:t>
            </a:r>
          </a:p>
          <a:p>
            <a:pPr marL="0" indent="0">
              <a:lnSpc>
                <a:spcPct val="150000"/>
              </a:lnSpc>
              <a:buNone/>
            </a:pPr>
            <a:r>
              <a:rPr lang="en-US" altLang="ko-KR" sz="1400"/>
              <a:t>models are compared on average precision (AP) and processed frames per second (FPS) at inference time</a:t>
            </a:r>
          </a:p>
          <a:p>
            <a:pPr>
              <a:lnSpc>
                <a:spcPct val="150000"/>
              </a:lnSpc>
            </a:pPr>
            <a:endParaRPr lang="en-US" altLang="ko-KR" sz="900"/>
          </a:p>
          <a:p>
            <a:pPr marL="0" indent="0">
              <a:lnSpc>
                <a:spcPct val="150000"/>
              </a:lnSpc>
              <a:buNone/>
            </a:pPr>
            <a:r>
              <a:rPr lang="en-US" altLang="ko-KR" sz="1400"/>
              <a:t>Lightweight models are compared in table IV where we compare them on ImageNet Top-1 classification accuracy, latency, number of parameters and complexity in MFLOPs</a:t>
            </a:r>
          </a:p>
          <a:p>
            <a:pPr marL="0" indent="0">
              <a:lnSpc>
                <a:spcPct val="150000"/>
              </a:lnSpc>
              <a:buNone/>
            </a:pPr>
            <a:r>
              <a:rPr lang="en-US" altLang="ko-KR" sz="1400"/>
              <a:t>Models with MFLOPs lesser than 600 are expected to perform adequately on mobile devices</a:t>
            </a:r>
            <a:endParaRPr lang="ko-KR" altLang="en-US" sz="1400"/>
          </a:p>
        </p:txBody>
      </p:sp>
      <p:sp>
        <p:nvSpPr>
          <p:cNvPr id="3" name="제목 2">
            <a:extLst>
              <a:ext uri="{FF2B5EF4-FFF2-40B4-BE49-F238E27FC236}">
                <a16:creationId xmlns:a16="http://schemas.microsoft.com/office/drawing/2014/main" id="{82012E2D-709E-4FC2-2ECA-443B28A2039F}"/>
              </a:ext>
            </a:extLst>
          </p:cNvPr>
          <p:cNvSpPr>
            <a:spLocks noGrp="1"/>
          </p:cNvSpPr>
          <p:nvPr>
            <p:ph type="title"/>
          </p:nvPr>
        </p:nvSpPr>
        <p:spPr>
          <a:xfrm>
            <a:off x="827584" y="260648"/>
            <a:ext cx="7787208" cy="562074"/>
          </a:xfrm>
        </p:spPr>
        <p:txBody>
          <a:bodyPr/>
          <a:lstStyle/>
          <a:p>
            <a:r>
              <a:rPr lang="en-US" altLang="ko-KR" sz="3200"/>
              <a:t>VII. COMPARATIVE RESULTS</a:t>
            </a:r>
            <a:endParaRPr lang="ko-KR" altLang="en-US"/>
          </a:p>
        </p:txBody>
      </p:sp>
      <p:pic>
        <p:nvPicPr>
          <p:cNvPr id="5" name="그림 4">
            <a:extLst>
              <a:ext uri="{FF2B5EF4-FFF2-40B4-BE49-F238E27FC236}">
                <a16:creationId xmlns:a16="http://schemas.microsoft.com/office/drawing/2014/main" id="{BAFB1C1E-9E3C-F7BB-32BA-FE48A06EB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82" y="1124744"/>
            <a:ext cx="5853930" cy="2880320"/>
          </a:xfrm>
          <a:prstGeom prst="rect">
            <a:avLst/>
          </a:prstGeom>
        </p:spPr>
      </p:pic>
    </p:spTree>
    <p:extLst>
      <p:ext uri="{BB962C8B-B14F-4D97-AF65-F5344CB8AC3E}">
        <p14:creationId xmlns:p14="http://schemas.microsoft.com/office/powerpoint/2010/main" val="2682437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C8EAA-70B2-93D7-5956-8227029F9530}"/>
            </a:ext>
          </a:extLst>
        </p:cNvPr>
        <p:cNvGrpSpPr/>
        <p:nvPr/>
      </p:nvGrpSpPr>
      <p:grpSpPr>
        <a:xfrm>
          <a:off x="0" y="0"/>
          <a:ext cx="0" cy="0"/>
          <a:chOff x="0" y="0"/>
          <a:chExt cx="0" cy="0"/>
        </a:xfrm>
      </p:grpSpPr>
      <p:sp>
        <p:nvSpPr>
          <p:cNvPr id="3" name="제목 2">
            <a:extLst>
              <a:ext uri="{FF2B5EF4-FFF2-40B4-BE49-F238E27FC236}">
                <a16:creationId xmlns:a16="http://schemas.microsoft.com/office/drawing/2014/main" id="{1AEFA5DE-E5AB-5BF9-CA29-664D77C369C3}"/>
              </a:ext>
            </a:extLst>
          </p:cNvPr>
          <p:cNvSpPr>
            <a:spLocks noGrp="1"/>
          </p:cNvSpPr>
          <p:nvPr>
            <p:ph type="title"/>
          </p:nvPr>
        </p:nvSpPr>
        <p:spPr>
          <a:xfrm>
            <a:off x="827584" y="260648"/>
            <a:ext cx="7787208" cy="562074"/>
          </a:xfrm>
        </p:spPr>
        <p:txBody>
          <a:bodyPr/>
          <a:lstStyle/>
          <a:p>
            <a:r>
              <a:rPr lang="en-US" altLang="ko-KR" sz="3200"/>
              <a:t>VII. COMPARATIVE RESULTS</a:t>
            </a:r>
            <a:endParaRPr lang="ko-KR" altLang="en-US"/>
          </a:p>
        </p:txBody>
      </p:sp>
      <p:pic>
        <p:nvPicPr>
          <p:cNvPr id="7" name="그림 6">
            <a:extLst>
              <a:ext uri="{FF2B5EF4-FFF2-40B4-BE49-F238E27FC236}">
                <a16:creationId xmlns:a16="http://schemas.microsoft.com/office/drawing/2014/main" id="{CE8D20A8-26EE-E265-A94F-CA1E725F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708" y="1412776"/>
            <a:ext cx="5256584" cy="4335111"/>
          </a:xfrm>
          <a:prstGeom prst="rect">
            <a:avLst/>
          </a:prstGeom>
        </p:spPr>
      </p:pic>
    </p:spTree>
    <p:extLst>
      <p:ext uri="{BB962C8B-B14F-4D97-AF65-F5344CB8AC3E}">
        <p14:creationId xmlns:p14="http://schemas.microsoft.com/office/powerpoint/2010/main" val="677244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DFC0F96-6F5B-37D7-E1F6-0024F716BBE7}"/>
              </a:ext>
            </a:extLst>
          </p:cNvPr>
          <p:cNvSpPr>
            <a:spLocks noGrp="1"/>
          </p:cNvSpPr>
          <p:nvPr>
            <p:ph type="body" sz="quarter" idx="10"/>
          </p:nvPr>
        </p:nvSpPr>
        <p:spPr>
          <a:xfrm>
            <a:off x="395536" y="1052736"/>
            <a:ext cx="8640960" cy="4643438"/>
          </a:xfrm>
        </p:spPr>
        <p:txBody>
          <a:bodyPr/>
          <a:lstStyle/>
          <a:p>
            <a:pPr marL="0" indent="0">
              <a:lnSpc>
                <a:spcPct val="150000"/>
              </a:lnSpc>
              <a:buNone/>
            </a:pPr>
            <a:r>
              <a:rPr lang="en-US" altLang="ko-KR" sz="1600"/>
              <a:t>open problem in the field of object detection</a:t>
            </a:r>
          </a:p>
          <a:p>
            <a:pPr>
              <a:lnSpc>
                <a:spcPct val="150000"/>
              </a:lnSpc>
            </a:pPr>
            <a:r>
              <a:rPr lang="en-US" altLang="ko-KR" sz="1600"/>
              <a:t>AutoML: Using automatic neural architecture search (NAS) for object detector design is a growing area, yet resource-intensive and complex.</a:t>
            </a:r>
          </a:p>
          <a:p>
            <a:pPr>
              <a:lnSpc>
                <a:spcPct val="150000"/>
              </a:lnSpc>
            </a:pPr>
            <a:r>
              <a:rPr lang="en-US" altLang="ko-KR" sz="1600"/>
              <a:t>Lightweight detectors: While lightweight networks excel in classification errors, they still lack in detection accuracy, increasing demand for mobile and embedded systems.</a:t>
            </a:r>
          </a:p>
          <a:p>
            <a:pPr>
              <a:lnSpc>
                <a:spcPct val="150000"/>
              </a:lnSpc>
            </a:pPr>
            <a:r>
              <a:rPr lang="en-US" altLang="ko-KR" sz="1600"/>
              <a:t>Weakly supervised/few shot detection: Recent object detection models require extensive data annotation efforts, whereas Weakly supervised/few shot detection explores utilizing limited labeled data to reduce the cost and time associated with annotation.</a:t>
            </a:r>
          </a:p>
          <a:p>
            <a:pPr>
              <a:lnSpc>
                <a:spcPct val="150000"/>
              </a:lnSpc>
            </a:pPr>
            <a:r>
              <a:rPr lang="en-US" altLang="ko-KR" sz="1600"/>
              <a:t>Domain transfer: Transferring models trained on labeled images to related tasks reduces reliance on large datasets, promoting model reuse and high accuracy.</a:t>
            </a:r>
          </a:p>
          <a:p>
            <a:pPr>
              <a:lnSpc>
                <a:spcPct val="150000"/>
              </a:lnSpc>
            </a:pPr>
            <a:r>
              <a:rPr lang="en-US" altLang="ko-KR" sz="1600"/>
              <a:t>3D object detection: Crucial for autonomous driving, achieving high accuracy in 3D object detection is paramount to address safety concerns.</a:t>
            </a:r>
          </a:p>
          <a:p>
            <a:pPr>
              <a:lnSpc>
                <a:spcPct val="150000"/>
              </a:lnSpc>
            </a:pPr>
            <a:r>
              <a:rPr lang="en-US" altLang="ko-KR" sz="1600"/>
              <a:t>Object detection in video: Identifying objects in video by considering spatial and temporal relationships between frames remains a challenging problem.</a:t>
            </a:r>
            <a:endParaRPr lang="ko-KR" altLang="en-US" sz="1600"/>
          </a:p>
        </p:txBody>
      </p:sp>
      <p:sp>
        <p:nvSpPr>
          <p:cNvPr id="3" name="제목 2">
            <a:extLst>
              <a:ext uri="{FF2B5EF4-FFF2-40B4-BE49-F238E27FC236}">
                <a16:creationId xmlns:a16="http://schemas.microsoft.com/office/drawing/2014/main" id="{98100E17-06D3-079A-360C-46B2E1AB19BD}"/>
              </a:ext>
            </a:extLst>
          </p:cNvPr>
          <p:cNvSpPr>
            <a:spLocks noGrp="1"/>
          </p:cNvSpPr>
          <p:nvPr>
            <p:ph type="title"/>
          </p:nvPr>
        </p:nvSpPr>
        <p:spPr/>
        <p:txBody>
          <a:bodyPr/>
          <a:lstStyle/>
          <a:p>
            <a:r>
              <a:rPr lang="en-US" altLang="ko-KR"/>
              <a:t>VIII. FUTURE TRENDS</a:t>
            </a:r>
            <a:endParaRPr lang="ko-KR" altLang="en-US"/>
          </a:p>
        </p:txBody>
      </p:sp>
    </p:spTree>
    <p:extLst>
      <p:ext uri="{BB962C8B-B14F-4D97-AF65-F5344CB8AC3E}">
        <p14:creationId xmlns:p14="http://schemas.microsoft.com/office/powerpoint/2010/main" val="2335430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039E799-99AF-01B2-42A2-E1579CA62D38}"/>
              </a:ext>
            </a:extLst>
          </p:cNvPr>
          <p:cNvSpPr>
            <a:spLocks noGrp="1"/>
          </p:cNvSpPr>
          <p:nvPr>
            <p:ph type="body" sz="quarter" idx="10"/>
          </p:nvPr>
        </p:nvSpPr>
        <p:spPr/>
        <p:txBody>
          <a:bodyPr/>
          <a:lstStyle/>
          <a:p>
            <a:r>
              <a:rPr lang="en-US" altLang="ko-KR" sz="1800"/>
              <a:t>still have room for improvement</a:t>
            </a:r>
          </a:p>
          <a:p>
            <a:endParaRPr lang="en-US" altLang="ko-KR" sz="1800"/>
          </a:p>
          <a:p>
            <a:r>
              <a:rPr lang="en-US" altLang="ko-KR" sz="1800"/>
              <a:t>growing demand for lightweight models suitable for mobile and embedded systems</a:t>
            </a:r>
          </a:p>
          <a:p>
            <a:endParaRPr lang="en-US" altLang="ko-KR" sz="1800"/>
          </a:p>
          <a:p>
            <a:r>
              <a:rPr lang="en-US" altLang="ko-KR" sz="1800"/>
              <a:t>single-stage detectors have become faster while maintaining high accuracy</a:t>
            </a:r>
          </a:p>
          <a:p>
            <a:endParaRPr lang="en-US" altLang="ko-KR" sz="1800"/>
          </a:p>
          <a:p>
            <a:r>
              <a:rPr lang="en-US" altLang="ko-KR" sz="1800"/>
              <a:t>Swin Transformer emerging as one of the most accurate detectors to date </a:t>
            </a:r>
          </a:p>
          <a:p>
            <a:endParaRPr lang="en-US" altLang="ko-KR" sz="1800"/>
          </a:p>
          <a:p>
            <a:r>
              <a:rPr lang="en-US" altLang="ko-KR" sz="1800"/>
              <a:t>increasing anticipation for more accurate and faster detectors</a:t>
            </a:r>
          </a:p>
          <a:p>
            <a:endParaRPr lang="en-US" altLang="ko-KR" sz="1600"/>
          </a:p>
          <a:p>
            <a:endParaRPr lang="en-US" altLang="ko-KR" sz="1600"/>
          </a:p>
          <a:p>
            <a:pPr marL="0" indent="0">
              <a:buNone/>
            </a:pPr>
            <a:endParaRPr lang="ko-KR" altLang="en-US" sz="1600"/>
          </a:p>
        </p:txBody>
      </p:sp>
      <p:sp>
        <p:nvSpPr>
          <p:cNvPr id="3" name="제목 2">
            <a:extLst>
              <a:ext uri="{FF2B5EF4-FFF2-40B4-BE49-F238E27FC236}">
                <a16:creationId xmlns:a16="http://schemas.microsoft.com/office/drawing/2014/main" id="{2C950DAB-F598-5C32-A4CD-7A976EA1EDEC}"/>
              </a:ext>
            </a:extLst>
          </p:cNvPr>
          <p:cNvSpPr>
            <a:spLocks noGrp="1"/>
          </p:cNvSpPr>
          <p:nvPr>
            <p:ph type="title"/>
          </p:nvPr>
        </p:nvSpPr>
        <p:spPr/>
        <p:txBody>
          <a:bodyPr/>
          <a:lstStyle/>
          <a:p>
            <a:r>
              <a:rPr lang="en-US" altLang="ko-KR"/>
              <a:t>IX. CONCLUSION</a:t>
            </a:r>
            <a:endParaRPr lang="ko-KR" altLang="en-US"/>
          </a:p>
        </p:txBody>
      </p:sp>
    </p:spTree>
    <p:extLst>
      <p:ext uri="{BB962C8B-B14F-4D97-AF65-F5344CB8AC3E}">
        <p14:creationId xmlns:p14="http://schemas.microsoft.com/office/powerpoint/2010/main" val="1880949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81FA4814-8766-F2A0-B151-CB91CA60A8DA}"/>
              </a:ext>
            </a:extLst>
          </p:cNvPr>
          <p:cNvSpPr>
            <a:spLocks noGrp="1"/>
          </p:cNvSpPr>
          <p:nvPr>
            <p:ph type="body" sz="quarter" idx="10"/>
          </p:nvPr>
        </p:nvSpPr>
        <p:spPr/>
        <p:txBody>
          <a:bodyPr/>
          <a:lstStyle/>
          <a:p>
            <a:pPr marL="0" indent="0">
              <a:buNone/>
            </a:pPr>
            <a:r>
              <a:rPr lang="en-US" altLang="ko-KR" sz="1800"/>
              <a:t>A. Datasets</a:t>
            </a:r>
          </a:p>
          <a:p>
            <a:pPr marL="400050" lvl="1" indent="0">
              <a:buNone/>
            </a:pPr>
            <a:r>
              <a:rPr lang="en-US" altLang="ko-KR" sz="1600"/>
              <a:t>1) PASCAL VOC 07/12</a:t>
            </a:r>
          </a:p>
          <a:p>
            <a:pPr marL="400050" lvl="1" indent="0">
              <a:buNone/>
            </a:pPr>
            <a:r>
              <a:rPr lang="en-US" altLang="ko-KR" sz="1600"/>
              <a:t>2) ILSVRC</a:t>
            </a:r>
          </a:p>
          <a:p>
            <a:pPr marL="400050" lvl="1" indent="0">
              <a:buNone/>
            </a:pPr>
            <a:r>
              <a:rPr lang="en-US" altLang="ko-KR" sz="1600"/>
              <a:t>3) MS-COCO</a:t>
            </a:r>
          </a:p>
          <a:p>
            <a:pPr marL="400050" lvl="1" indent="0">
              <a:buNone/>
            </a:pPr>
            <a:r>
              <a:rPr lang="en-US" altLang="ko-KR" sz="1600"/>
              <a:t>4) Open Image</a:t>
            </a:r>
          </a:p>
        </p:txBody>
      </p:sp>
      <p:sp>
        <p:nvSpPr>
          <p:cNvPr id="3" name="제목 2">
            <a:extLst>
              <a:ext uri="{FF2B5EF4-FFF2-40B4-BE49-F238E27FC236}">
                <a16:creationId xmlns:a16="http://schemas.microsoft.com/office/drawing/2014/main" id="{AE62425D-C8F4-97FE-274D-D92339C86900}"/>
              </a:ext>
            </a:extLst>
          </p:cNvPr>
          <p:cNvSpPr>
            <a:spLocks noGrp="1"/>
          </p:cNvSpPr>
          <p:nvPr>
            <p:ph type="title"/>
          </p:nvPr>
        </p:nvSpPr>
        <p:spPr/>
        <p:txBody>
          <a:bodyPr/>
          <a:lstStyle/>
          <a:p>
            <a:r>
              <a:rPr lang="en-US" altLang="ko-KR"/>
              <a:t>III. DATASETS AND EVALUATION METRICS</a:t>
            </a:r>
            <a:endParaRPr lang="ko-KR" altLang="en-US"/>
          </a:p>
        </p:txBody>
      </p:sp>
      <p:pic>
        <p:nvPicPr>
          <p:cNvPr id="5" name="그림 4" descr="텍스트, 맹금류, 스크린샷, 새이(가) 표시된 사진&#10;&#10;자동 생성된 설명">
            <a:extLst>
              <a:ext uri="{FF2B5EF4-FFF2-40B4-BE49-F238E27FC236}">
                <a16:creationId xmlns:a16="http://schemas.microsoft.com/office/drawing/2014/main" id="{7835340D-F280-AA4F-44EF-02A369427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8274"/>
            <a:ext cx="9144000" cy="3745102"/>
          </a:xfrm>
          <a:prstGeom prst="rect">
            <a:avLst/>
          </a:prstGeom>
        </p:spPr>
      </p:pic>
    </p:spTree>
    <p:extLst>
      <p:ext uri="{BB962C8B-B14F-4D97-AF65-F5344CB8AC3E}">
        <p14:creationId xmlns:p14="http://schemas.microsoft.com/office/powerpoint/2010/main" val="3675849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B68A8-C9C7-8006-AACA-2D5F5AD2F406}"/>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7E69914-B00C-52D0-A0E1-A8DEBA9266AA}"/>
              </a:ext>
            </a:extLst>
          </p:cNvPr>
          <p:cNvSpPr>
            <a:spLocks noGrp="1"/>
          </p:cNvSpPr>
          <p:nvPr>
            <p:ph type="body" sz="quarter" idx="10"/>
          </p:nvPr>
        </p:nvSpPr>
        <p:spPr/>
        <p:txBody>
          <a:bodyPr/>
          <a:lstStyle/>
          <a:p>
            <a:pPr marL="0" indent="0">
              <a:buNone/>
            </a:pPr>
            <a:r>
              <a:rPr lang="en-US" altLang="ko-KR" sz="1600" b="1"/>
              <a:t>Issues of Data Skew/Bias</a:t>
            </a:r>
          </a:p>
          <a:p>
            <a:pPr marL="0" indent="0">
              <a:buNone/>
            </a:pPr>
            <a:endParaRPr lang="en-US" altLang="ko-KR" sz="1600"/>
          </a:p>
          <a:p>
            <a:pPr marL="0" indent="0">
              <a:buNone/>
            </a:pPr>
            <a:r>
              <a:rPr lang="en-US" altLang="ko-KR" sz="1600"/>
              <a:t>the number of images for difference classes vary significantly in all the datasets</a:t>
            </a:r>
          </a:p>
          <a:p>
            <a:pPr marL="0" indent="0">
              <a:buNone/>
            </a:pPr>
            <a:r>
              <a:rPr lang="en-US" altLang="ko-KR" sz="1600"/>
              <a:t> </a:t>
            </a:r>
          </a:p>
          <a:p>
            <a:pPr marL="0" indent="0">
              <a:buNone/>
            </a:pPr>
            <a:r>
              <a:rPr lang="en-US" altLang="ko-KR" sz="1600"/>
              <a:t>a skew in the datasets - bound to create a bias in the training process of any object detection model</a:t>
            </a:r>
            <a:endParaRPr lang="ko-KR" altLang="en-US" sz="1600"/>
          </a:p>
        </p:txBody>
      </p:sp>
      <p:sp>
        <p:nvSpPr>
          <p:cNvPr id="3" name="제목 2">
            <a:extLst>
              <a:ext uri="{FF2B5EF4-FFF2-40B4-BE49-F238E27FC236}">
                <a16:creationId xmlns:a16="http://schemas.microsoft.com/office/drawing/2014/main" id="{9AADE813-16C5-5FDD-8BAE-853D3D454B4C}"/>
              </a:ext>
            </a:extLst>
          </p:cNvPr>
          <p:cNvSpPr>
            <a:spLocks noGrp="1"/>
          </p:cNvSpPr>
          <p:nvPr>
            <p:ph type="title"/>
          </p:nvPr>
        </p:nvSpPr>
        <p:spPr/>
        <p:txBody>
          <a:bodyPr/>
          <a:lstStyle/>
          <a:p>
            <a:r>
              <a:rPr lang="en-US" altLang="ko-KR"/>
              <a:t>III. DATASETS AND EVALUATION METRICS</a:t>
            </a:r>
            <a:endParaRPr lang="ko-KR" altLang="en-US"/>
          </a:p>
        </p:txBody>
      </p:sp>
    </p:spTree>
    <p:extLst>
      <p:ext uri="{BB962C8B-B14F-4D97-AF65-F5344CB8AC3E}">
        <p14:creationId xmlns:p14="http://schemas.microsoft.com/office/powerpoint/2010/main" val="205964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941C-621D-0AFF-FE50-4503FD5E3292}"/>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B7D428D-0730-9B3F-5C0B-2440EDB7F591}"/>
              </a:ext>
            </a:extLst>
          </p:cNvPr>
          <p:cNvSpPr>
            <a:spLocks noGrp="1"/>
          </p:cNvSpPr>
          <p:nvPr>
            <p:ph type="body" sz="quarter" idx="10"/>
          </p:nvPr>
        </p:nvSpPr>
        <p:spPr/>
        <p:txBody>
          <a:bodyPr/>
          <a:lstStyle/>
          <a:p>
            <a:pPr marL="0" indent="0">
              <a:buNone/>
            </a:pPr>
            <a:r>
              <a:rPr lang="en-US" altLang="ko-KR" sz="1600"/>
              <a:t>1) PASCAL VOC 07/12</a:t>
            </a:r>
          </a:p>
          <a:p>
            <a:pPr marL="0" indent="0">
              <a:buNone/>
            </a:pPr>
            <a:endParaRPr lang="en-US" altLang="ko-KR" sz="1600"/>
          </a:p>
          <a:p>
            <a:pPr marL="0" indent="0">
              <a:buNone/>
            </a:pPr>
            <a:r>
              <a:rPr lang="en-US" altLang="ko-KR" sz="1600" b="0" i="0">
                <a:solidFill>
                  <a:srgbClr val="0D0D0D"/>
                </a:solidFill>
                <a:effectLst/>
              </a:rPr>
              <a:t>VOC07 challenge : 5k training images and more than 12k labelled objects </a:t>
            </a:r>
          </a:p>
          <a:p>
            <a:pPr marL="0" indent="0">
              <a:buNone/>
            </a:pPr>
            <a:r>
              <a:rPr lang="en-US" altLang="ko-KR" sz="1600" b="0" i="0">
                <a:solidFill>
                  <a:srgbClr val="0D0D0D"/>
                </a:solidFill>
                <a:effectLst/>
              </a:rPr>
              <a:t>VOC12 challenge : 11k training images and more than 27k labelled objects </a:t>
            </a:r>
          </a:p>
          <a:p>
            <a:pPr marL="0" indent="0">
              <a:buNone/>
            </a:pPr>
            <a:r>
              <a:rPr lang="en-US" altLang="ko-KR" sz="1600" b="0" i="0">
                <a:solidFill>
                  <a:srgbClr val="0D0D0D"/>
                </a:solidFill>
                <a:effectLst/>
              </a:rPr>
              <a:t>20 categories Object classes</a:t>
            </a:r>
          </a:p>
          <a:p>
            <a:pPr marL="0" indent="0">
              <a:buNone/>
            </a:pPr>
            <a:r>
              <a:rPr lang="en-US" altLang="ko-KR" sz="1600" b="0" i="0">
                <a:solidFill>
                  <a:srgbClr val="0D0D0D"/>
                </a:solidFill>
                <a:effectLst/>
              </a:rPr>
              <a:t>introduced the mean Average Precision (mAP)</a:t>
            </a:r>
            <a:endParaRPr lang="en-US" altLang="ko-KR" sz="1600"/>
          </a:p>
        </p:txBody>
      </p:sp>
      <p:sp>
        <p:nvSpPr>
          <p:cNvPr id="3" name="제목 2">
            <a:extLst>
              <a:ext uri="{FF2B5EF4-FFF2-40B4-BE49-F238E27FC236}">
                <a16:creationId xmlns:a16="http://schemas.microsoft.com/office/drawing/2014/main" id="{429573F3-185F-C609-FCCF-6FB5C2FD427D}"/>
              </a:ext>
            </a:extLst>
          </p:cNvPr>
          <p:cNvSpPr>
            <a:spLocks noGrp="1"/>
          </p:cNvSpPr>
          <p:nvPr>
            <p:ph type="title"/>
          </p:nvPr>
        </p:nvSpPr>
        <p:spPr/>
        <p:txBody>
          <a:bodyPr/>
          <a:lstStyle/>
          <a:p>
            <a:r>
              <a:rPr lang="en-US" altLang="ko-KR"/>
              <a:t>III. DATASETS AND EVALUATION METRICS</a:t>
            </a:r>
            <a:endParaRPr lang="ko-KR" altLang="en-US"/>
          </a:p>
        </p:txBody>
      </p:sp>
      <p:pic>
        <p:nvPicPr>
          <p:cNvPr id="5" name="그림 4" descr="텍스트, 라인, 그래프, 도표이(가) 표시된 사진&#10;&#10;자동 생성된 설명">
            <a:extLst>
              <a:ext uri="{FF2B5EF4-FFF2-40B4-BE49-F238E27FC236}">
                <a16:creationId xmlns:a16="http://schemas.microsoft.com/office/drawing/2014/main" id="{4FFA6DF7-0C11-DCE3-DF3F-D8B14A1E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30295"/>
            <a:ext cx="9144000" cy="3255089"/>
          </a:xfrm>
          <a:prstGeom prst="rect">
            <a:avLst/>
          </a:prstGeom>
        </p:spPr>
      </p:pic>
    </p:spTree>
    <p:extLst>
      <p:ext uri="{BB962C8B-B14F-4D97-AF65-F5344CB8AC3E}">
        <p14:creationId xmlns:p14="http://schemas.microsoft.com/office/powerpoint/2010/main" val="2700891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0D31B-33A9-2719-3E57-7FF8A79F1FEC}"/>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C58D318-0B80-C00D-A07B-9E01E47B425B}"/>
              </a:ext>
            </a:extLst>
          </p:cNvPr>
          <p:cNvSpPr>
            <a:spLocks noGrp="1"/>
          </p:cNvSpPr>
          <p:nvPr>
            <p:ph type="body" sz="quarter" idx="10"/>
          </p:nvPr>
        </p:nvSpPr>
        <p:spPr/>
        <p:txBody>
          <a:bodyPr/>
          <a:lstStyle/>
          <a:p>
            <a:pPr marL="0" indent="0">
              <a:buNone/>
            </a:pPr>
            <a:r>
              <a:rPr lang="en-US" altLang="ko-KR" sz="1600"/>
              <a:t>2) ILSVRC</a:t>
            </a:r>
          </a:p>
          <a:p>
            <a:pPr marL="0" indent="0">
              <a:buNone/>
            </a:pPr>
            <a:endParaRPr lang="en-US" altLang="ko-KR" sz="1600"/>
          </a:p>
          <a:p>
            <a:pPr marL="0" indent="0">
              <a:buNone/>
            </a:pPr>
            <a:r>
              <a:rPr lang="en-US" altLang="ko-KR" sz="1600" b="0" i="0">
                <a:solidFill>
                  <a:srgbClr val="0D0D0D"/>
                </a:solidFill>
                <a:effectLst/>
              </a:rPr>
              <a:t>more than a million images consisting of 1000 object classification classes</a:t>
            </a:r>
            <a:endParaRPr lang="en-US" altLang="ko-KR" sz="1600"/>
          </a:p>
        </p:txBody>
      </p:sp>
      <p:sp>
        <p:nvSpPr>
          <p:cNvPr id="3" name="제목 2">
            <a:extLst>
              <a:ext uri="{FF2B5EF4-FFF2-40B4-BE49-F238E27FC236}">
                <a16:creationId xmlns:a16="http://schemas.microsoft.com/office/drawing/2014/main" id="{765D94E3-4807-BB6E-2AF7-0AE1C446F3E7}"/>
              </a:ext>
            </a:extLst>
          </p:cNvPr>
          <p:cNvSpPr>
            <a:spLocks noGrp="1"/>
          </p:cNvSpPr>
          <p:nvPr>
            <p:ph type="title"/>
          </p:nvPr>
        </p:nvSpPr>
        <p:spPr/>
        <p:txBody>
          <a:bodyPr/>
          <a:lstStyle/>
          <a:p>
            <a:r>
              <a:rPr lang="en-US" altLang="ko-KR"/>
              <a:t>III. DATASETS AND EVALUATION METRICS</a:t>
            </a:r>
            <a:endParaRPr lang="ko-KR" altLang="en-US"/>
          </a:p>
        </p:txBody>
      </p:sp>
      <p:pic>
        <p:nvPicPr>
          <p:cNvPr id="5" name="그림 4" descr="텍스트, 그래프, 라인, 도표이(가) 표시된 사진&#10;&#10;자동 생성된 설명">
            <a:extLst>
              <a:ext uri="{FF2B5EF4-FFF2-40B4-BE49-F238E27FC236}">
                <a16:creationId xmlns:a16="http://schemas.microsoft.com/office/drawing/2014/main" id="{C42E47A6-402B-9DB7-08E6-87A9F15FA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3280"/>
            <a:ext cx="9144000" cy="3500096"/>
          </a:xfrm>
          <a:prstGeom prst="rect">
            <a:avLst/>
          </a:prstGeom>
        </p:spPr>
      </p:pic>
    </p:spTree>
    <p:extLst>
      <p:ext uri="{BB962C8B-B14F-4D97-AF65-F5344CB8AC3E}">
        <p14:creationId xmlns:p14="http://schemas.microsoft.com/office/powerpoint/2010/main" val="52806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89538-7453-B394-B97C-50C9EABED2F9}"/>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1A15BE5-1DB0-1ADD-3F89-A681A3872278}"/>
              </a:ext>
            </a:extLst>
          </p:cNvPr>
          <p:cNvSpPr>
            <a:spLocks noGrp="1"/>
          </p:cNvSpPr>
          <p:nvPr>
            <p:ph type="body" sz="quarter" idx="10"/>
          </p:nvPr>
        </p:nvSpPr>
        <p:spPr/>
        <p:txBody>
          <a:bodyPr/>
          <a:lstStyle/>
          <a:p>
            <a:pPr marL="0" indent="0">
              <a:buNone/>
            </a:pPr>
            <a:r>
              <a:rPr lang="en-US" altLang="ko-KR" sz="1600"/>
              <a:t>3) MS-COCO</a:t>
            </a:r>
          </a:p>
          <a:p>
            <a:pPr marL="0" indent="0">
              <a:buNone/>
            </a:pPr>
            <a:endParaRPr lang="en-US" altLang="ko-KR" sz="1600"/>
          </a:p>
          <a:p>
            <a:pPr marL="0" indent="0">
              <a:buNone/>
            </a:pPr>
            <a:r>
              <a:rPr lang="en-US" altLang="ko-KR" sz="1600" b="0" i="0">
                <a:solidFill>
                  <a:srgbClr val="0D0D0D"/>
                </a:solidFill>
                <a:effectLst/>
              </a:rPr>
              <a:t>91 common objects found in their natural context</a:t>
            </a:r>
          </a:p>
          <a:p>
            <a:pPr marL="0" indent="0">
              <a:buNone/>
            </a:pPr>
            <a:r>
              <a:rPr lang="en-US" altLang="ko-KR" sz="1600" b="0" i="0">
                <a:solidFill>
                  <a:srgbClr val="0D0D0D"/>
                </a:solidFill>
                <a:effectLst/>
              </a:rPr>
              <a:t>more than two million instances and an average of 3.5 categories per images</a:t>
            </a:r>
            <a:endParaRPr lang="en-US" altLang="ko-KR" sz="1600"/>
          </a:p>
        </p:txBody>
      </p:sp>
      <p:sp>
        <p:nvSpPr>
          <p:cNvPr id="3" name="제목 2">
            <a:extLst>
              <a:ext uri="{FF2B5EF4-FFF2-40B4-BE49-F238E27FC236}">
                <a16:creationId xmlns:a16="http://schemas.microsoft.com/office/drawing/2014/main" id="{1A3CC96B-2BE2-BBC4-690F-C6074E0C6A85}"/>
              </a:ext>
            </a:extLst>
          </p:cNvPr>
          <p:cNvSpPr>
            <a:spLocks noGrp="1"/>
          </p:cNvSpPr>
          <p:nvPr>
            <p:ph type="title"/>
          </p:nvPr>
        </p:nvSpPr>
        <p:spPr/>
        <p:txBody>
          <a:bodyPr/>
          <a:lstStyle/>
          <a:p>
            <a:r>
              <a:rPr lang="en-US" altLang="ko-KR"/>
              <a:t>III. DATASETS AND EVALUATION METRICS</a:t>
            </a:r>
            <a:endParaRPr lang="ko-KR" altLang="en-US"/>
          </a:p>
        </p:txBody>
      </p:sp>
      <p:pic>
        <p:nvPicPr>
          <p:cNvPr id="5" name="그림 4" descr="텍스트, 스크린샷, 라인, 그래프이(가) 표시된 사진&#10;&#10;자동 생성된 설명">
            <a:extLst>
              <a:ext uri="{FF2B5EF4-FFF2-40B4-BE49-F238E27FC236}">
                <a16:creationId xmlns:a16="http://schemas.microsoft.com/office/drawing/2014/main" id="{CA880462-8A8E-7DDB-D243-FF22CF69F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94524"/>
            <a:ext cx="9144000" cy="3718852"/>
          </a:xfrm>
          <a:prstGeom prst="rect">
            <a:avLst/>
          </a:prstGeom>
        </p:spPr>
      </p:pic>
    </p:spTree>
    <p:extLst>
      <p:ext uri="{BB962C8B-B14F-4D97-AF65-F5344CB8AC3E}">
        <p14:creationId xmlns:p14="http://schemas.microsoft.com/office/powerpoint/2010/main" val="60130165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accent2"/>
          </a:solidFill>
        </a:ln>
      </a:spPr>
      <a:bodyPr wrap="none" lIns="0" tIns="0" rIns="0" bIns="0" anchor="ctr" anchorCtr="0"/>
      <a:lstStyle>
        <a:defPPr algn="ctr">
          <a:defRPr sz="1600" dirty="0">
            <a:solidFill>
              <a:schemeClr val="tx1"/>
            </a:solidFill>
            <a:latin typeface="휴먼매직체" pitchFamily="18" charset="-127"/>
            <a:ea typeface="휴먼매직체"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24976</TotalTime>
  <Words>7164</Words>
  <Application>Microsoft Office PowerPoint</Application>
  <PresentationFormat>화면 슬라이드 쇼(4:3)</PresentationFormat>
  <Paragraphs>505</Paragraphs>
  <Slides>49</Slides>
  <Notes>49</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49</vt:i4>
      </vt:variant>
    </vt:vector>
  </HeadingPairs>
  <TitlesOfParts>
    <vt:vector size="62" baseType="lpstr">
      <vt:lpstr>HY견고딕</vt:lpstr>
      <vt:lpstr>HY헤드라인M</vt:lpstr>
      <vt:lpstr>Jeju Gothic</vt:lpstr>
      <vt:lpstr>Noto Sans KR</vt:lpstr>
      <vt:lpstr>Pretendard</vt:lpstr>
      <vt:lpstr>Söhne</vt:lpstr>
      <vt:lpstr>굴림</vt:lpstr>
      <vt:lpstr>맑은 고딕</vt:lpstr>
      <vt:lpstr>휴먼엑스포</vt:lpstr>
      <vt:lpstr>Arial</vt:lpstr>
      <vt:lpstr>PT Serif</vt:lpstr>
      <vt:lpstr>Times New Roman</vt:lpstr>
      <vt:lpstr>Office 테마</vt:lpstr>
      <vt:lpstr>A survey of modern deep learning based object detection models</vt:lpstr>
      <vt:lpstr>I. INTRODUCTION</vt:lpstr>
      <vt:lpstr>Structure of the paper</vt:lpstr>
      <vt:lpstr>II. BACKGROUND</vt:lpstr>
      <vt:lpstr>III. DATASETS AND EVALUATION METRICS</vt:lpstr>
      <vt:lpstr>III. DATASETS AND EVALUATION METRICS</vt:lpstr>
      <vt:lpstr>III. DATASETS AND EVALUATION METRICS</vt:lpstr>
      <vt:lpstr>III. DATASETS AND EVALUATION METRICS</vt:lpstr>
      <vt:lpstr>III. DATASETS AND EVALUATION METRICS</vt:lpstr>
      <vt:lpstr>III. DATASETS AND EVALUATION METRICS</vt:lpstr>
      <vt:lpstr>III. DATASETS AND EVALUATION METRICS</vt:lpstr>
      <vt:lpstr>III. DATASETS AND EVALUATION METRICS</vt:lpstr>
      <vt:lpstr>III. DATASETS AND EVALUATION METRICS</vt:lpstr>
      <vt:lpstr>IV. BACKBONE ARCHITECTURES</vt:lpstr>
      <vt:lpstr>IV. BACKBONE ARCHITECTURES</vt:lpstr>
      <vt:lpstr>IV. BACKBONE ARCHITECTURES</vt:lpstr>
      <vt:lpstr>IV. BACKBONE ARCHITECTURES</vt:lpstr>
      <vt:lpstr>V. OBJECT DETECTORS</vt:lpstr>
      <vt:lpstr>V. OBJECT DETECTORS</vt:lpstr>
      <vt:lpstr>V. OBJECT DETECTORS</vt:lpstr>
      <vt:lpstr>V. OBJECT DETECTORS</vt:lpstr>
      <vt:lpstr>V. OBJECT DETECTORS</vt:lpstr>
      <vt:lpstr>V. OBJECT DETECTORS</vt:lpstr>
      <vt:lpstr>V. OBJECT DETECTORS</vt:lpstr>
      <vt:lpstr>V. OBJECT DETECTORS</vt:lpstr>
      <vt:lpstr>V. OBJECT DETECTORS</vt:lpstr>
      <vt:lpstr>V. OBJECT DETECTORS</vt:lpstr>
      <vt:lpstr>V. OBJECT DETECTORS</vt:lpstr>
      <vt:lpstr>V. OBJECT DETECTORS</vt:lpstr>
      <vt:lpstr>V. OBJECT DETECTORS</vt:lpstr>
      <vt:lpstr>V. OBJECT DETECTORS</vt:lpstr>
      <vt:lpstr>V. OBJECT DETECTORS</vt:lpstr>
      <vt:lpstr>V. OBJECT DETECTORS</vt:lpstr>
      <vt:lpstr>V. OBJECT DETECTORS</vt:lpstr>
      <vt:lpstr>V. OBJECT DETECTORS</vt:lpstr>
      <vt:lpstr>VI. LIGHTWEIGHT NETWORKS</vt:lpstr>
      <vt:lpstr>VI. LIGHTWEIGHT NETWORKS</vt:lpstr>
      <vt:lpstr>VI. LIGHTWEIGHT NETWORKS</vt:lpstr>
      <vt:lpstr>VI. LIGHTWEIGHT NETWORKS</vt:lpstr>
      <vt:lpstr>VI. LIGHTWEIGHT NETWORKS</vt:lpstr>
      <vt:lpstr>VI. LIGHTWEIGHT NETWORKS</vt:lpstr>
      <vt:lpstr>VI. LIGHTWEIGHT NETWORKS</vt:lpstr>
      <vt:lpstr>VI. LIGHTWEIGHT NETWORKS</vt:lpstr>
      <vt:lpstr>VI. LIGHTWEIGHT NETWORKS</vt:lpstr>
      <vt:lpstr>VI. LIGHTWEIGHT NETWORKS</vt:lpstr>
      <vt:lpstr>VII. COMPARATIVE RESULTS</vt:lpstr>
      <vt:lpstr>VII. COMPARATIVE RESULTS</vt:lpstr>
      <vt:lpstr>VIII. FUTURE TRENDS</vt:lpstr>
      <vt:lpstr>IX. CONCLUSION</vt:lpstr>
    </vt:vector>
  </TitlesOfParts>
  <Company>CGS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CGSComputer</dc:creator>
  <cp:lastModifiedBy>박규민</cp:lastModifiedBy>
  <cp:revision>1677</cp:revision>
  <cp:lastPrinted>2012-02-14T09:28:11Z</cp:lastPrinted>
  <dcterms:created xsi:type="dcterms:W3CDTF">2010-02-03T08:36:01Z</dcterms:created>
  <dcterms:modified xsi:type="dcterms:W3CDTF">2024-02-14T04:57:30Z</dcterms:modified>
</cp:coreProperties>
</file>